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ebp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268" r:id="rId2"/>
    <p:sldId id="2140753673" r:id="rId3"/>
    <p:sldId id="2140753858" r:id="rId4"/>
    <p:sldId id="1795" r:id="rId5"/>
    <p:sldId id="2140753922" r:id="rId6"/>
    <p:sldId id="2140753674" r:id="rId7"/>
    <p:sldId id="2140753875" r:id="rId8"/>
    <p:sldId id="2140753872" r:id="rId9"/>
    <p:sldId id="2140753952" r:id="rId10"/>
    <p:sldId id="2140753873" r:id="rId11"/>
    <p:sldId id="2140753953" r:id="rId12"/>
    <p:sldId id="2140753954" r:id="rId13"/>
    <p:sldId id="2140753955" r:id="rId14"/>
    <p:sldId id="2140753956" r:id="rId15"/>
    <p:sldId id="2140753957" r:id="rId16"/>
    <p:sldId id="2140753958" r:id="rId17"/>
    <p:sldId id="2140753959" r:id="rId18"/>
    <p:sldId id="2140753960" r:id="rId19"/>
    <p:sldId id="2140753961" r:id="rId20"/>
    <p:sldId id="2140753962" r:id="rId21"/>
    <p:sldId id="2140753941" r:id="rId22"/>
    <p:sldId id="2140753942" r:id="rId23"/>
    <p:sldId id="2140753943" r:id="rId24"/>
    <p:sldId id="2140753944" r:id="rId25"/>
    <p:sldId id="2140753945" r:id="rId26"/>
    <p:sldId id="2140753946" r:id="rId27"/>
    <p:sldId id="2140753947" r:id="rId28"/>
    <p:sldId id="2140753948" r:id="rId29"/>
    <p:sldId id="2140753949" r:id="rId30"/>
    <p:sldId id="2140753950" r:id="rId31"/>
    <p:sldId id="2140753951" r:id="rId32"/>
    <p:sldId id="2140753895" r:id="rId33"/>
    <p:sldId id="2140753896" r:id="rId34"/>
    <p:sldId id="2140753897" r:id="rId35"/>
    <p:sldId id="2140753924" r:id="rId36"/>
    <p:sldId id="2140753925" r:id="rId37"/>
    <p:sldId id="2140753926" r:id="rId38"/>
    <p:sldId id="2140753927" r:id="rId39"/>
    <p:sldId id="2140753928" r:id="rId40"/>
    <p:sldId id="2140753929" r:id="rId41"/>
    <p:sldId id="2140753930" r:id="rId42"/>
    <p:sldId id="2140753931" r:id="rId43"/>
    <p:sldId id="2140753932" r:id="rId44"/>
    <p:sldId id="2140753933" r:id="rId45"/>
    <p:sldId id="2140753934" r:id="rId46"/>
    <p:sldId id="2140753914" r:id="rId47"/>
    <p:sldId id="2140753935" r:id="rId48"/>
    <p:sldId id="2140753936" r:id="rId49"/>
    <p:sldId id="2140753923" r:id="rId50"/>
    <p:sldId id="2140753937" r:id="rId51"/>
    <p:sldId id="2140753938" r:id="rId52"/>
    <p:sldId id="2140753939" r:id="rId53"/>
    <p:sldId id="2140753940" r:id="rId54"/>
    <p:sldId id="2140753921" r:id="rId55"/>
    <p:sldId id="283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Welcome" id="{DBC12F91-C5C4-5145-8FDB-611B9A0854BE}">
          <p14:sldIdLst>
            <p14:sldId id="268"/>
            <p14:sldId id="2140753673"/>
          </p14:sldIdLst>
        </p14:section>
        <p14:section name="Introduce Myself" id="{4190C75F-4B91-49B1-9949-9FB26A435DDE}">
          <p14:sldIdLst>
            <p14:sldId id="2140753858"/>
            <p14:sldId id="1795"/>
          </p14:sldIdLst>
        </p14:section>
        <p14:section name="SOFTWARE ENGINEERING" id="{A9C76D2A-5318-4323-82BF-196624B69566}">
          <p14:sldIdLst>
            <p14:sldId id="2140753922"/>
            <p14:sldId id="2140753674"/>
            <p14:sldId id="2140753875"/>
            <p14:sldId id="2140753872"/>
            <p14:sldId id="2140753952"/>
            <p14:sldId id="2140753873"/>
            <p14:sldId id="2140753953"/>
            <p14:sldId id="2140753954"/>
            <p14:sldId id="2140753955"/>
            <p14:sldId id="2140753956"/>
            <p14:sldId id="2140753957"/>
            <p14:sldId id="2140753958"/>
            <p14:sldId id="2140753959"/>
            <p14:sldId id="2140753960"/>
            <p14:sldId id="2140753961"/>
          </p14:sldIdLst>
        </p14:section>
        <p14:section name="Software Development Process" id="{2295B08F-8D9B-4FF5-B405-25183BDA3595}">
          <p14:sldIdLst>
            <p14:sldId id="2140753962"/>
            <p14:sldId id="2140753941"/>
            <p14:sldId id="2140753942"/>
            <p14:sldId id="2140753943"/>
            <p14:sldId id="2140753944"/>
            <p14:sldId id="2140753945"/>
            <p14:sldId id="2140753946"/>
            <p14:sldId id="2140753947"/>
            <p14:sldId id="2140753948"/>
            <p14:sldId id="2140753949"/>
            <p14:sldId id="2140753950"/>
            <p14:sldId id="2140753951"/>
          </p14:sldIdLst>
        </p14:section>
        <p14:section name="Microservice" id="{A20F33EE-8799-4725-93CA-2DE2BFFCD9C0}">
          <p14:sldIdLst>
            <p14:sldId id="2140753895"/>
            <p14:sldId id="2140753896"/>
            <p14:sldId id="2140753897"/>
            <p14:sldId id="2140753924"/>
            <p14:sldId id="2140753925"/>
            <p14:sldId id="2140753926"/>
            <p14:sldId id="2140753927"/>
            <p14:sldId id="2140753928"/>
            <p14:sldId id="2140753929"/>
            <p14:sldId id="2140753930"/>
            <p14:sldId id="2140753931"/>
            <p14:sldId id="2140753932"/>
            <p14:sldId id="2140753933"/>
            <p14:sldId id="2140753934"/>
            <p14:sldId id="2140753914"/>
            <p14:sldId id="2140753935"/>
            <p14:sldId id="2140753936"/>
            <p14:sldId id="2140753923"/>
            <p14:sldId id="2140753937"/>
            <p14:sldId id="2140753938"/>
            <p14:sldId id="2140753939"/>
            <p14:sldId id="2140753940"/>
          </p14:sldIdLst>
        </p14:section>
        <p14:section name="Q&amp;A-ThankYouScreen" id="{32B5095D-F1D6-483A-851E-7FDCAED81EA1}">
          <p14:sldIdLst>
            <p14:sldId id="2140753921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EA9C1"/>
    <a:srgbClr val="F37121"/>
    <a:srgbClr val="19226D"/>
    <a:srgbClr val="1F3864"/>
    <a:srgbClr val="034EA2"/>
    <a:srgbClr val="33B2C1"/>
    <a:srgbClr val="B5B5B5"/>
    <a:srgbClr val="50B848"/>
    <a:srgbClr val="F2F2F2"/>
    <a:srgbClr val="33B2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861" autoAdjust="0"/>
    <p:restoredTop sz="94825"/>
  </p:normalViewPr>
  <p:slideViewPr>
    <p:cSldViewPr snapToGrid="0">
      <p:cViewPr varScale="1">
        <p:scale>
          <a:sx n="79" d="100"/>
          <a:sy n="79" d="100"/>
        </p:scale>
        <p:origin x="595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45524A-D9F4-7545-AB95-5226F9D348A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AF79B1-55A0-5A4C-8442-40DC6CEBD8C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605CAF-285F-1248-96A4-68300F7F9840}" type="datetimeFigureOut">
              <a:rPr lang="en-VN" smtClean="0"/>
              <a:t>05/06/2023</a:t>
            </a:fld>
            <a:endParaRPr lang="en-V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E336C1-B440-0443-8FF8-F82E4A5B0D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V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4F16BD-3B62-C946-A536-E43A745C7A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C45307-BBFD-0045-B4A6-B73E368179D6}" type="slidenum">
              <a:rPr lang="en-VN" smtClean="0"/>
              <a:t>‹#›</a:t>
            </a:fld>
            <a:endParaRPr lang="en-VN"/>
          </a:p>
        </p:txBody>
      </p:sp>
    </p:spTree>
    <p:extLst>
      <p:ext uri="{BB962C8B-B14F-4D97-AF65-F5344CB8AC3E}">
        <p14:creationId xmlns:p14="http://schemas.microsoft.com/office/powerpoint/2010/main" val="32571309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212EB2-7195-4DCC-A544-62F8933C210E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6B53C0-79AE-4DBD-9505-8B7D1F13E08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29914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96909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62198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72512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53886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3039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799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15918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134834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529123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09330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2181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309545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251674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9346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32268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3985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F6B53C0-79AE-4DBD-9505-8B7D1F13E08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0687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31709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30376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87976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9787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09765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9277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07581F4-887D-4993-9857-5CFF152EBBA8}" type="slidenum">
              <a:rPr kumimoji="0" lang="en-SG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SG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0043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0922DA9-E8C1-7A40-9EE6-89A4AED337F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A68080BE-7587-6144-8ECC-8515B3AB127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C19840-32F7-DE46-B2BC-767228E15B3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C24A74-A217-A244-8E5E-725CBA69F673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FB2B6BA-9839-4346-8C17-5FEBDC196FD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B560BE9-4881-E640-B746-48E2960FB1D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DA3FBC9-F771-A94D-8F55-34A40C7DFEB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B4304818-7278-3045-AD37-3EACA5B1933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15681373-A4D2-854A-A772-7DF263D2A29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5CC1C9-B1AF-DE46-B64D-05E162F783E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535CBA73-2EF9-6C43-93B2-AD209F359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850334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bg>
      <p:bgPr>
        <a:gradFill>
          <a:gsLst>
            <a:gs pos="0">
              <a:srgbClr val="F37121"/>
            </a:gs>
            <a:gs pos="100000">
              <a:srgbClr val="F37121">
                <a:lumMod val="78000"/>
              </a:srgbClr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201194" y="0"/>
            <a:ext cx="11316023" cy="6858000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1ABBE93A-BCEF-DC40-9E10-EF9437C573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36EA27E-8CE7-7946-BA7D-2A5B7CD3DD6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BD2B0A-DA75-6E46-ADD4-01709DEDDC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7CB5EF6-A2BE-874C-81F7-B7C0975210A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E7E0664-2B84-BB41-8518-00B11B020B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EA0B64C-94BF-3047-96A4-214219A5E29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70EDB5F8-0B01-B14A-B747-9970DE9705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031423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D706DA2-622A-694F-9E32-399A0341F7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0F276C8-BAF3-6D41-BC38-159A0A3363B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332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Pr>
        <a:gradFill>
          <a:gsLst>
            <a:gs pos="0">
              <a:srgbClr val="19226D"/>
            </a:gs>
            <a:gs pos="100000">
              <a:srgbClr val="034EA2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41573" y="188969"/>
            <a:ext cx="10692406" cy="6480061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BD5A0CA-896F-5040-8DAF-88D8CB5F47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5307F0D-20CE-2C43-9111-680FF872B31E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752C12-EA75-1D42-8090-9CAAABA2BE1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481A09-20D9-0344-BC0D-5862ED52879F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7019DD4-7619-5A43-909F-46685D0828B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BEE4AE0-435F-A246-BC97-254FF6FD2FC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3">
            <a:extLst>
              <a:ext uri="{FF2B5EF4-FFF2-40B4-BE49-F238E27FC236}">
                <a16:creationId xmlns:a16="http://schemas.microsoft.com/office/drawing/2014/main" id="{9267313A-9ABD-E743-8449-A133A5994D3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30460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CE7A170-D609-0442-B622-507B0955F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7BA9CE5-C61D-5146-AE5D-E98FF770E4C1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49157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Blank">
    <p:bg>
      <p:bgPr>
        <a:gradFill>
          <a:gsLst>
            <a:gs pos="0">
              <a:srgbClr val="034EA2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50496" y="0"/>
            <a:ext cx="5741504" cy="6911249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735559F-6A4D-3D46-A124-8E92E72916D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0546CB8-8956-FB42-8301-C979C61BC70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BB3BF3F-B4C0-DB48-BEAB-AE030ED5561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E6F7DEE-ADF4-014B-BB30-738AF78160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5DB4BA4-4144-DB47-B55F-5E26F871315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F5A60B6-D16E-414C-B473-98F4A577397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840785EB-CF37-DC42-BD82-99A0EF8D0A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5771" y="1904022"/>
            <a:ext cx="4590229" cy="2983912"/>
          </a:xfrm>
        </p:spPr>
        <p:txBody>
          <a:bodyPr>
            <a:normAutofit/>
          </a:bodyPr>
          <a:lstStyle>
            <a:lvl1pPr algn="l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5C18A648-65E2-694F-B913-185E31E5D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13BF2B-FCE2-CD4F-AF32-06ABF067538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17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304BD9A-B871-1444-AF72-D9F26AA0F3F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5D4035C-5E60-4744-9AD4-D74676CB465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2C916E2-A7AD-AF49-9466-F4FAECDFD73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40AD99B-A276-D948-B3DF-84B40E7E8737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341C1B2-9D59-054F-B23A-DA8D36145C81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D489F30-14C2-B04B-B0FB-D1722710AF0A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BA53FB58-8D65-2B4C-8037-E43514F049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524263" y="2014074"/>
            <a:ext cx="4590229" cy="2983912"/>
          </a:xfrm>
        </p:spPr>
        <p:txBody>
          <a:bodyPr>
            <a:normAutofit/>
          </a:bodyPr>
          <a:lstStyle>
            <a:lvl1pPr algn="r">
              <a:defRPr sz="4800">
                <a:solidFill>
                  <a:schemeClr val="bg1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9D2DF389-EA04-DA47-B7AC-DF1D0EE61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A25BB1-4BFF-7848-B386-C9BDC3C39487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49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6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BDD32B8-E926-4C49-B42B-C549BB93DC7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1F3743-0878-5146-BB9E-B85F244ACC2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B3B3AAB-8D9A-A24B-8B0B-555B2C69C9A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7D0A365-3B17-584B-BCE1-2FC31F56CCF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686EC9-4414-7C4A-99D5-16E7A9E088F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1A106ED-CBBE-7F4F-AA8D-4B863E6EC6A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E12862F-7974-D540-9F98-6540B214E4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26D76CD-2C74-1A43-A528-6A27E584E9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383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105BD56-A8E0-E444-BE9C-22203E4DCF3E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B9A621C-3FEA-F44A-9FB8-4BFCEB40498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7588913-168E-054F-8189-51B637B7757E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E238BA-B121-984B-ACE5-3CC621D43F3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549F2E8-A40E-7245-A2A9-037C4416B88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307555D-F79C-E344-874C-925FC8A7E3E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D752961-38D0-8244-BF6A-A7591FA4D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83E1E6-DB8F-8F46-B7A2-A20D6BC8F3F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723743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0268F06-6D8C-A942-978A-EBE9B5D7AB2A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662B717D-08C7-2744-8CC5-2D559DBD2EE8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13A8CF-7152-2446-A66F-E48E95479DD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9AD5876-3601-7D4A-BDA6-59B2077E8C39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037CB65-F8A1-5740-9AB3-6E953026B9C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0966305-24F7-5C41-91AB-9BCD192C42F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C1B114B-679E-1447-80FB-878BAB868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0951DA9-663C-6944-AE1B-BB407FF15AE8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2516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9B57E445-7F46-3543-BAB1-C913D79DDE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9EF23F-BFCA-B147-B2F2-0A9C687DEB0A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DB66F4A-3476-8C49-9F5A-C4B16631D5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0043553-159C-6742-861C-15FF86F2922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9051973-9FBF-4248-B549-ED04EC20C11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DF2C659-F3B4-A140-8E46-CF309A82593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40A1F0A9-C1BC-0846-9F7F-9E4C5F9B712C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04C3B871-8E80-D147-AC5A-CA2786549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B9C7E04-5600-C04F-BCF0-677B4EA95FA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90757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088BD8ED-C1DC-034B-B158-4BE8F9B0D94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5ACCF9-E8B6-454A-8880-A457C84DBC2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31AE5EC-1955-4647-9D1B-3D5929493AFC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DBF357B-0703-BE4E-BEB2-AC1116A4205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870F2C9-B61D-CA4F-B3E0-B4C6EA86933F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50435E5-74F1-AD49-91CE-B5DDAF93F835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9FC3BC43-DD90-C240-B379-14C16F453717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E1F68626-6D9B-3B4D-919B-1757045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0A3B17A-5D0F-3D41-94A2-21C3023AA403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5977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7928F62-9533-614D-A666-9C368BE226A0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BB1EB6C-932C-2545-A0C5-6146B631E22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8EC05784-72DA-684A-A79B-6FC3CA9A3246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F8295BF-3345-EC4A-87A5-C9346CAD738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86D31D-77A7-3B42-83A0-B4960390D889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268FF6-5451-D940-A9E3-A11A5F7E7487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2">
            <a:extLst>
              <a:ext uri="{FF2B5EF4-FFF2-40B4-BE49-F238E27FC236}">
                <a16:creationId xmlns:a16="http://schemas.microsoft.com/office/drawing/2014/main" id="{1A0F73E1-56D3-5A45-8C32-3246C3CBE9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FD54FD55-DFC2-954C-A607-134D7A550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4F9A92B-FCF3-EC44-A6E3-BA6C1880C422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428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7612335-2155-F144-ACF9-10F9E55DD24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9652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12958987-FE12-6A45-AB06-D3F0A4B0BD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5780" y="190527"/>
            <a:ext cx="10515600" cy="711081"/>
          </a:xfrm>
        </p:spPr>
        <p:txBody>
          <a:bodyPr>
            <a:normAutofit/>
          </a:bodyPr>
          <a:lstStyle>
            <a:lvl1pPr algn="l">
              <a:defRPr sz="2800">
                <a:solidFill>
                  <a:srgbClr val="19226D"/>
                </a:solidFill>
                <a:latin typeface="BR Omega VN" pitchFamily="2" charset="77"/>
              </a:defRPr>
            </a:lvl1pPr>
          </a:lstStyle>
          <a:p>
            <a:r>
              <a:rPr lang="en-US" dirty="0"/>
              <a:t>CLICK TO EDIT MASTER TITLE STYLE</a:t>
            </a:r>
            <a:endParaRPr lang="en-VN" dirty="0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67324A7-459A-EC4A-96C9-632E9AB197B2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88ECB69-26E2-0242-8339-71783BE7D842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9BDF857-1D12-854A-9A20-B19E33C36FE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F6517F5-CBA0-D641-9E92-7FDFE839EFEB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1F79581-5D79-4E47-A23D-2897202FF386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FCA70723-60A1-8B4C-8C3F-FC53EA379972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ooter Placeholder 2">
            <a:extLst>
              <a:ext uri="{FF2B5EF4-FFF2-40B4-BE49-F238E27FC236}">
                <a16:creationId xmlns:a16="http://schemas.microsoft.com/office/drawing/2014/main" id="{9D44BE42-DB45-BD41-9A16-5FF7BB95D082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A50D04F-B7A3-A543-B2F0-FF35C1B16E1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EB6FA0AC-3B13-B046-940B-897CAC4269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51061270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ECB9F1-CFF5-A241-AC1C-5C4200298BC4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9F2C8F6-B7F9-F34A-AF6E-973B9F2A851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0E267B3-702D-B14A-82AD-66880A08BF8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3B0BC5-F6BD-C645-8BDE-08895CCFC01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86AA5E4-43D3-624E-80F6-7E9EB1AD5CE0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5D06D23-DF1C-9948-9658-9CB4EF4C3E68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ooter Placeholder 2">
            <a:extLst>
              <a:ext uri="{FF2B5EF4-FFF2-40B4-BE49-F238E27FC236}">
                <a16:creationId xmlns:a16="http://schemas.microsoft.com/office/drawing/2014/main" id="{DCA057B7-D044-0740-9790-21D40812029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2AE5FF3-7C0F-8F40-B0FE-ED9E7534F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9FE9DA-091F-3241-B6E6-BE6DEADC2879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1602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1E8B7C2-3D08-FF46-B7DA-29A7DBF99B4B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A2A039A0-752F-7941-8751-951E4D70FAA7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696A51-B607-EE4C-8EAC-CE410EB96DCA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A463106-A149-F344-846F-5D3C8F895CC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384646FD-4AD2-8041-BDCD-4F15C1700F66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72A27DA-A29D-3041-82EB-6DFEAECC6047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53EC4D3-CFE3-514B-8366-113FF44C7EA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F1E85CD-0F2F-214E-AAC3-0B54746A33E7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49B45AF-3F2C-4441-95F0-A57FE30F372F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7870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245E88F5-461C-B444-86BF-26069931B551}"/>
              </a:ext>
            </a:extLst>
          </p:cNvPr>
          <p:cNvSpPr txBox="1">
            <a:spLocks/>
          </p:cNvSpPr>
          <p:nvPr userDrawn="1"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4E54C84-7BCC-9741-8DEC-BF7B7D297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B40B56-9A03-4D45-9001-AFB82023A3B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069D655-0034-6644-9435-7F83B0B6AEA7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8396F7F-2635-6645-B394-58DA9CE6185C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6944299-6FF0-2E42-A449-6A285F570920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72ADDA13-8E46-F242-A0E4-BBE0AC6C680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8AB069E2-65C5-1D4B-8E7D-B3CFB6E6D71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1E38ED8F-6749-B84A-8C9C-C40A84717E5E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980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DC1829F5-E813-014A-91B6-5905122BF5F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rgbClr val="B5B5B5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F4F47E8-0B22-164A-AB89-8F5F3D94E8B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79B48888-9927-9A4F-84EF-F90B8506DA09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148A6B1-2B11-6C45-B698-942094BEF1E0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F7BD98C-B630-7449-80C8-AC2BE47A0D5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4635BA-1B80-6D46-B414-05762970E34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C80CBD7-5AB0-704E-BD0C-E2E30F8D2D5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675AF1C-0978-B844-AD06-43F283D92D7B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00866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model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03FACD85-5ABA-6F4C-AA07-79596C5F2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rgbClr val="B5B5B5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428D8A48-E873-274D-857F-CFACA1912FF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9BD30A3-D37D-6D43-ACC6-8A47514F77A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80413027-E9CE-0C45-9072-EAB54161DC44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0C31FD4-5BAA-5B4E-822A-2DE44572797F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00FF8BE-D6A2-4A44-A4E9-177DD4D6D843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7587291-AFEE-3741-81A4-DF55898929D5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428B5558-D069-9145-9A74-C141791432B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037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8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929EB11F-D043-7441-AA75-519D965E1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63B9A03-E856-134D-8A06-24CFAC6C851F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A1CD68F0-B45C-5941-AA2B-577A84F07969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ABAFDF-0A8B-6944-8936-304BE90EA2CB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3797118-B6B6-1F4E-BEDC-5AA4E1DA6790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043ADEE7-0AA6-0944-A43F-34C0D4923E1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FD1791-6CF5-4542-A218-017F64FBA02C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81DFE14-2BAA-3742-A711-56BE593483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559F2F4-37E4-7A45-8ECB-451B5E4152D9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4493B48-3DA7-E947-AEEC-81EB55D64B80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349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Blank">
    <p:bg>
      <p:bgPr>
        <a:gradFill>
          <a:gsLst>
            <a:gs pos="0">
              <a:srgbClr val="50B848"/>
            </a:gs>
            <a:gs pos="37000">
              <a:srgbClr val="356D5B"/>
            </a:gs>
            <a:gs pos="100000">
              <a:srgbClr val="19226D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852D304-8DB3-CF44-A52F-E79EA93F6731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3A2A6B6E-39E3-4E41-9202-479D05FB06B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E086C675-CEB7-C441-A3D7-3279FFE56275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B7E4B97-6890-E146-927A-8C5BF4E79AA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A7DB3E0-73EE-714B-9C0E-76E2C9A411F4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9C1F5A4-D68F-AC43-B7E3-3C475A72C661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D5CD0C2-5822-1944-BC57-FD19E7667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0C95442A-32A5-D34D-84ED-EB9840F371BF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36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 l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D8A6C4-8D48-A741-8E70-35BC8A7DF24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0F7E00B9-D6C8-2C45-B19B-C85C8186A241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AE58C11-7699-7D48-BC93-F583C9E5E40D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0AA8190-FCEC-DF44-9F5A-10095FB162E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68B8A4F-3496-5B43-8E20-569DE91627CB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307A14-4347-714F-9635-2188B14053F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D7F839E2-1874-E14B-B9AE-C8EDD5809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6452192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4_Blank">
    <p:bg>
      <p:bgPr>
        <a:gradFill>
          <a:gsLst>
            <a:gs pos="0">
              <a:srgbClr val="3EA9C1"/>
            </a:gs>
            <a:gs pos="100000">
              <a:srgbClr val="034EA2"/>
            </a:gs>
          </a:gsLst>
          <a:lin ang="108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D3AAA28-FEA8-F249-8C46-A1D9B8007B13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4E337708-4B47-6A4D-A778-1A9A1C2998A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84CFB43-A9C1-9E4A-99E5-F2E03F726208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7D9DA35-3C5D-C940-ACA0-E14928613982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4A8F42C-1C2B-DC4D-8DCE-BE6E4CCFEFCE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C7876C1-57B3-8949-B0D9-E5AD7654E256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B36B756-1EFD-8542-A4AC-B957DB008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6F021668-ABFC-DF4D-AD1B-E4EBE1BE3048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E955BCA-127F-1747-9BB8-7DB78C582DF5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17231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5_Blank">
    <p:bg>
      <p:bgPr>
        <a:solidFill>
          <a:srgbClr val="F3712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05DAED6-FABE-0348-A0EC-10445981CC05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202DDD32-343F-244B-AE10-ECD5984E08C5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58CDBB3-514A-EA4D-A65A-923A52654281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6C3288D-3C42-C444-A377-A39683C4DFCD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515EF48-46AB-EB40-AEC8-384AB0AB635D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F8D4DE-5470-E547-BDF8-909AF456C06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423D82-B217-F24D-9A4B-51E3223C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9B4AE42-994A-3445-A045-ECB259BE3B96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0470A95-B716-5F46-9278-41BECDD385DC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9153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32EEAE7-A53A-8540-823B-1A5B586202B8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A9E292F-D15B-3440-BFF3-EED8802880FB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A3519CF-8166-9E42-8146-B6397D55AFAA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A8C4D0A-95C4-5E49-A977-8A1BC8922F1C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7968C13-89E8-4D45-9D89-7098A62AE4AC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1EF8AC-6BF2-5543-8AA6-186E6A781219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7005A36C-3143-D84B-84B4-F891BB1505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AAF25899-1F00-A841-8F4B-2A9601DD1325}"/>
              </a:ext>
            </a:extLst>
          </p:cNvPr>
          <p:cNvSpPr txBox="1">
            <a:spLocks/>
          </p:cNvSpPr>
          <p:nvPr userDrawn="1"/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C451E643-497F-0546-B045-5080C05B28C4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724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0_Blank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831E717-6F65-B14B-A854-F3079D6FA43D}"/>
              </a:ext>
            </a:extLst>
          </p:cNvPr>
          <p:cNvSpPr/>
          <p:nvPr userDrawn="1"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BFF991D-922B-BD4C-822C-9BF7D5E9CA2F}"/>
              </a:ext>
            </a:extLst>
          </p:cNvPr>
          <p:cNvSpPr/>
          <p:nvPr userDrawn="1"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E288FF5-FB11-2D4C-9263-0722A01A70F3}"/>
              </a:ext>
            </a:extLst>
          </p:cNvPr>
          <p:cNvSpPr/>
          <p:nvPr userDrawn="1"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27A1BA-8FA6-5042-AF5E-3DC09C5DBC34}"/>
              </a:ext>
            </a:extLst>
          </p:cNvPr>
          <p:cNvSpPr/>
          <p:nvPr userDrawn="1"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0E9A48A-826B-DD48-B0AC-5902E8C234FA}"/>
              </a:ext>
            </a:extLst>
          </p:cNvPr>
          <p:cNvSpPr/>
          <p:nvPr userDrawn="1"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3065AE7-E2E1-4247-A38D-6FD592E308B4}"/>
              </a:ext>
            </a:extLst>
          </p:cNvPr>
          <p:cNvSpPr/>
          <p:nvPr userDrawn="1"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50E99BC-F599-F045-9C5F-F182A291F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11875" y="6415503"/>
            <a:ext cx="596198" cy="251969"/>
          </a:xfrm>
          <a:prstGeom prst="rect">
            <a:avLst/>
          </a:prstGeom>
        </p:spPr>
        <p:txBody>
          <a:bodyPr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E012F146-47F9-A646-B182-8CC39B8AD32B}" type="slidenum">
              <a:rPr lang="x-none" smtClean="0"/>
              <a:pPr/>
              <a:t>‹#›</a:t>
            </a:fld>
            <a:endParaRPr lang="x-none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1187FFA-5693-384A-B7D7-421716AFCC1B}"/>
              </a:ext>
            </a:extLst>
          </p:cNvPr>
          <p:cNvSpPr/>
          <p:nvPr userDrawn="1"/>
        </p:nvSpPr>
        <p:spPr>
          <a:xfrm>
            <a:off x="-426720" y="5893631"/>
            <a:ext cx="266700" cy="685815"/>
          </a:xfrm>
          <a:prstGeom prst="roundRect">
            <a:avLst>
              <a:gd name="adj" fmla="val 8511"/>
            </a:avLst>
          </a:prstGeom>
          <a:solidFill>
            <a:srgbClr val="B5B5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219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2392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FPT SOFTWARE – SLIDE MASTER</a:t>
            </a:r>
          </a:p>
        </p:txBody>
      </p:sp>
    </p:spTree>
    <p:extLst>
      <p:ext uri="{BB962C8B-B14F-4D97-AF65-F5344CB8AC3E}">
        <p14:creationId xmlns:p14="http://schemas.microsoft.com/office/powerpoint/2010/main" val="24554945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63" r:id="rId3"/>
    <p:sldLayoutId id="2147483662" r:id="rId4"/>
    <p:sldLayoutId id="2147483667" r:id="rId5"/>
    <p:sldLayoutId id="2147483659" r:id="rId6"/>
    <p:sldLayoutId id="2147483660" r:id="rId7"/>
    <p:sldLayoutId id="2147483652" r:id="rId8"/>
    <p:sldLayoutId id="2147483665" r:id="rId9"/>
    <p:sldLayoutId id="2147483658" r:id="rId10"/>
    <p:sldLayoutId id="2147483657" r:id="rId11"/>
    <p:sldLayoutId id="2147483664" r:id="rId12"/>
    <p:sldLayoutId id="2147483666" r:id="rId13"/>
    <p:sldLayoutId id="2147483661" r:id="rId14"/>
    <p:sldLayoutId id="2147483656" r:id="rId15"/>
    <p:sldLayoutId id="2147483651" r:id="rId16"/>
    <p:sldLayoutId id="2147483655" r:id="rId17"/>
    <p:sldLayoutId id="2147483649" r:id="rId18"/>
    <p:sldLayoutId id="2147483668" r:id="rId19"/>
    <p:sldLayoutId id="2147483670" r:id="rId20"/>
    <p:sldLayoutId id="2147483671" r:id="rId21"/>
    <p:sldLayoutId id="2147483672" r:id="rId22"/>
    <p:sldLayoutId id="2147483688" r:id="rId23"/>
    <p:sldLayoutId id="2147483687" r:id="rId24"/>
  </p:sldLayoutIdLst>
  <p:hf hd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4400" b="1" kern="1200" baseline="0">
          <a:solidFill>
            <a:schemeClr val="tx1"/>
          </a:solidFill>
          <a:latin typeface="BR Omega VN" pitchFamily="2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webp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webp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webp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ebp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987600C-AC5D-0F48-84F3-929CFB857597}"/>
              </a:ext>
            </a:extLst>
          </p:cNvPr>
          <p:cNvSpPr txBox="1"/>
          <p:nvPr/>
        </p:nvSpPr>
        <p:spPr>
          <a:xfrm>
            <a:off x="652402" y="2591876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REQUIREMENT &amp; DESIGN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EE38518-B08F-E24B-BAE9-166DD1CBF01D}"/>
              </a:ext>
            </a:extLst>
          </p:cNvPr>
          <p:cNvSpPr txBox="1"/>
          <p:nvPr/>
        </p:nvSpPr>
        <p:spPr>
          <a:xfrm>
            <a:off x="652402" y="3320192"/>
            <a:ext cx="4441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noProof="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 SOFTWARE DEVELOPMENT PROCESS</a:t>
            </a:r>
            <a:endParaRPr kumimoji="0" lang="en-US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D3B4CA9-11B2-8F4E-8CBE-2036204A6C22}"/>
              </a:ext>
            </a:extLst>
          </p:cNvPr>
          <p:cNvGrpSpPr/>
          <p:nvPr/>
        </p:nvGrpSpPr>
        <p:grpSpPr>
          <a:xfrm>
            <a:off x="652402" y="5861752"/>
            <a:ext cx="2609076" cy="482600"/>
            <a:chOff x="5181600" y="3683000"/>
            <a:chExt cx="2609076" cy="48260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A3CEA531-4D84-CF4C-970E-E43526C6A0E7}"/>
                </a:ext>
              </a:extLst>
            </p:cNvPr>
            <p:cNvSpPr/>
            <p:nvPr/>
          </p:nvSpPr>
          <p:spPr>
            <a:xfrm>
              <a:off x="5181600" y="3683000"/>
              <a:ext cx="2169900" cy="482600"/>
            </a:xfrm>
            <a:prstGeom prst="roundRect">
              <a:avLst>
                <a:gd name="adj" fmla="val 50000"/>
              </a:avLst>
            </a:prstGeom>
            <a:solidFill>
              <a:srgbClr val="01DDEC">
                <a:alpha val="20000"/>
              </a:srgbClr>
            </a:solidFill>
            <a:ln>
              <a:solidFill>
                <a:srgbClr val="01DD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88C5204-60B0-C340-B0E1-BB7C810F8AA9}"/>
                </a:ext>
              </a:extLst>
            </p:cNvPr>
            <p:cNvSpPr txBox="1"/>
            <p:nvPr/>
          </p:nvSpPr>
          <p:spPr>
            <a:xfrm>
              <a:off x="5337747" y="3764985"/>
              <a:ext cx="24529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 dirty="0" smtClean="0">
                  <a:solidFill>
                    <a:prstClr val="white"/>
                  </a:solidFill>
                  <a:latin typeface="BR Omega VN Light" pitchFamily="2" charset="77"/>
                  <a:cs typeface="Segoe UI" panose="020B0502040204020203" pitchFamily="34" charset="0"/>
                </a:rPr>
                <a:t>29</a:t>
              </a:r>
              <a:r>
                <a:rPr kumimoji="0" lang="en-US" sz="1600" u="none" strike="noStrike" kern="1200" cap="none" spc="0" normalizeH="0" baseline="3000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 Light" pitchFamily="2" charset="77"/>
                  <a:cs typeface="Segoe UI" panose="020B0502040204020203" pitchFamily="34" charset="0"/>
                </a:rPr>
                <a:t>ST</a:t>
              </a:r>
              <a:r>
                <a:rPr kumimoji="0" lang="en-US" sz="160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 Light" pitchFamily="2" charset="77"/>
                  <a:cs typeface="Segoe UI" panose="020B0502040204020203" pitchFamily="34" charset="0"/>
                </a:rPr>
                <a:t> </a:t>
              </a:r>
              <a:r>
                <a:rPr kumimoji="0" lang="en-US" sz="1600" u="none" strike="noStrike" kern="1200" cap="none" spc="0" normalizeH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 Light" pitchFamily="2" charset="77"/>
                  <a:cs typeface="Segoe UI" panose="020B0502040204020203" pitchFamily="34" charset="0"/>
                </a:rPr>
                <a:t>MARCH </a:t>
              </a:r>
              <a:r>
                <a:rPr kumimoji="0" lang="en-US" sz="1600" u="none" strike="noStrike" kern="1200" cap="none" spc="0" normalizeH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 Light" pitchFamily="2" charset="77"/>
                  <a:cs typeface="Segoe UI" panose="020B0502040204020203" pitchFamily="34" charset="0"/>
                </a:rPr>
                <a:t>2023</a:t>
              </a:r>
              <a:endParaRPr kumimoji="0" lang="en-US" sz="160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R Omega VN Light" pitchFamily="2" charset="77"/>
                <a:cs typeface="Segoe UI" panose="020B0502040204020203" pitchFamily="34" charset="0"/>
              </a:endParaRP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F342CA4-705B-A848-AB3C-ECE51D93065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580483" y="1705577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989B2E-3B70-5C4D-85CA-E8492CF8B4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</a:t>
            </a:fld>
            <a:endParaRPr lang="x-non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EE38518-B08F-E24B-BAE9-166DD1CBF01D}"/>
              </a:ext>
            </a:extLst>
          </p:cNvPr>
          <p:cNvSpPr txBox="1"/>
          <p:nvPr/>
        </p:nvSpPr>
        <p:spPr>
          <a:xfrm>
            <a:off x="652402" y="5538586"/>
            <a:ext cx="44412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i="1" noProof="0" dirty="0" smtClean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NGUYEN THE VINH – VINHNT37</a:t>
            </a:r>
            <a:endParaRPr kumimoji="0" lang="en-US" sz="1200" b="1" i="1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4"/>
            <a:ext cx="12192188" cy="685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76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03. </a:t>
            </a:r>
            <a:r>
              <a:rPr lang="en-US" sz="4800" b="1" dirty="0" smtClean="0">
                <a:solidFill>
                  <a:prstClr val="white"/>
                </a:solidFill>
                <a:latin typeface="BR Omega VN" pitchFamily="2" charset="77"/>
              </a:rPr>
              <a:t>Development Skills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133346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HARD SKILLS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11</a:t>
            </a:fld>
            <a:endParaRPr lang="x-none"/>
          </a:p>
        </p:txBody>
      </p:sp>
      <p:sp>
        <p:nvSpPr>
          <p:cNvPr id="6" name="TextBox 5"/>
          <p:cNvSpPr txBox="1"/>
          <p:nvPr/>
        </p:nvSpPr>
        <p:spPr>
          <a:xfrm>
            <a:off x="3616253" y="1109848"/>
            <a:ext cx="51123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Programming language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1507" name="Picture 3" descr="Chart: The Most Popular Programming Languages | Statis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231" y="1633485"/>
            <a:ext cx="6949289" cy="4951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4602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HARD SKILLS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12</a:t>
            </a:fld>
            <a:endParaRPr lang="x-none"/>
          </a:p>
        </p:txBody>
      </p:sp>
      <p:sp>
        <p:nvSpPr>
          <p:cNvPr id="6" name="TextBox 5"/>
          <p:cNvSpPr txBox="1"/>
          <p:nvPr/>
        </p:nvSpPr>
        <p:spPr>
          <a:xfrm>
            <a:off x="2470826" y="1109848"/>
            <a:ext cx="75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0000"/>
                </a:solidFill>
              </a:rPr>
              <a:t>Programming languages ​​Database processing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3556" name="Picture 4" descr="Popularity of Programming Languages | Information SuperHighwa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530" y="2092520"/>
            <a:ext cx="7753956" cy="419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178890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HARD SKILLS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13</a:t>
            </a:fld>
            <a:endParaRPr lang="x-none"/>
          </a:p>
        </p:txBody>
      </p:sp>
      <p:sp>
        <p:nvSpPr>
          <p:cNvPr id="6" name="TextBox 5"/>
          <p:cNvSpPr txBox="1"/>
          <p:nvPr/>
        </p:nvSpPr>
        <p:spPr>
          <a:xfrm>
            <a:off x="2470826" y="1109848"/>
            <a:ext cx="75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Testing Skill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4584" name="Picture 8" descr="Top 10 free open-source testing tools, Framework &amp;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14" y="2055096"/>
            <a:ext cx="8745660" cy="3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3879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HARD SKILLS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14</a:t>
            </a:fld>
            <a:endParaRPr lang="x-none"/>
          </a:p>
        </p:txBody>
      </p:sp>
      <p:sp>
        <p:nvSpPr>
          <p:cNvPr id="6" name="TextBox 5"/>
          <p:cNvSpPr txBox="1"/>
          <p:nvPr/>
        </p:nvSpPr>
        <p:spPr>
          <a:xfrm>
            <a:off x="2470826" y="1109848"/>
            <a:ext cx="75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Testing Skill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4584" name="Picture 8" descr="Top 10 free open-source testing tools, Framework &amp; Librari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214" y="2055096"/>
            <a:ext cx="8745660" cy="3999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669692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HARD SKILLS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15</a:t>
            </a:fld>
            <a:endParaRPr lang="x-none"/>
          </a:p>
        </p:txBody>
      </p:sp>
      <p:sp>
        <p:nvSpPr>
          <p:cNvPr id="6" name="TextBox 5"/>
          <p:cNvSpPr txBox="1"/>
          <p:nvPr/>
        </p:nvSpPr>
        <p:spPr>
          <a:xfrm>
            <a:off x="2470826" y="1109848"/>
            <a:ext cx="75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Data </a:t>
            </a:r>
            <a:r>
              <a:rPr lang="en-US" sz="2400" b="1" dirty="0">
                <a:solidFill>
                  <a:srgbClr val="FF0000"/>
                </a:solidFill>
              </a:rPr>
              <a:t>structures and algorithms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5602" name="Picture 2" descr="Data Structures - GeeksforGee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0826" y="2135496"/>
            <a:ext cx="7230477" cy="38014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88255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SOFT SKILLS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16</a:t>
            </a:fld>
            <a:endParaRPr lang="x-none"/>
          </a:p>
        </p:txBody>
      </p:sp>
      <p:sp>
        <p:nvSpPr>
          <p:cNvPr id="6" name="TextBox 5"/>
          <p:cNvSpPr txBox="1"/>
          <p:nvPr/>
        </p:nvSpPr>
        <p:spPr>
          <a:xfrm>
            <a:off x="2470826" y="1109848"/>
            <a:ext cx="75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Communicate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7653" name="Picture 5" descr="How to Know You're Communicating Wel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282" y="1725112"/>
            <a:ext cx="7722751" cy="4585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69842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SOFT SKILLS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17</a:t>
            </a:fld>
            <a:endParaRPr lang="x-none"/>
          </a:p>
        </p:txBody>
      </p:sp>
      <p:sp>
        <p:nvSpPr>
          <p:cNvPr id="6" name="TextBox 5"/>
          <p:cNvSpPr txBox="1"/>
          <p:nvPr/>
        </p:nvSpPr>
        <p:spPr>
          <a:xfrm>
            <a:off x="2470826" y="1109848"/>
            <a:ext cx="75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Curious </a:t>
            </a:r>
            <a:r>
              <a:rPr lang="en-US" sz="2400" b="1" dirty="0">
                <a:solidFill>
                  <a:srgbClr val="FF0000"/>
                </a:solidFill>
              </a:rPr>
              <a:t>and eager to learn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8674" name="Picture 2" descr="Only the curious learn | Value Rese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9429" y="2340184"/>
            <a:ext cx="4572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02576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SOFT SKILLS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18</a:t>
            </a:fld>
            <a:endParaRPr lang="x-none"/>
          </a:p>
        </p:txBody>
      </p:sp>
      <p:sp>
        <p:nvSpPr>
          <p:cNvPr id="6" name="TextBox 5"/>
          <p:cNvSpPr txBox="1"/>
          <p:nvPr/>
        </p:nvSpPr>
        <p:spPr>
          <a:xfrm>
            <a:off x="2470826" y="1109848"/>
            <a:ext cx="75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0000"/>
                </a:solidFill>
              </a:rPr>
              <a:t>Solve problems and situations that arise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9699" name="Picture 3" descr="10 Examples Of Problem-Solving Skills In Action - Number Dyslexi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996" y="1801950"/>
            <a:ext cx="8204866" cy="461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665722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SOFT SKILLS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19</a:t>
            </a:fld>
            <a:endParaRPr lang="x-none"/>
          </a:p>
        </p:txBody>
      </p:sp>
      <p:sp>
        <p:nvSpPr>
          <p:cNvPr id="6" name="TextBox 5"/>
          <p:cNvSpPr txBox="1"/>
          <p:nvPr/>
        </p:nvSpPr>
        <p:spPr>
          <a:xfrm>
            <a:off x="2470826" y="1109848"/>
            <a:ext cx="75292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Teamwork </a:t>
            </a:r>
            <a:r>
              <a:rPr lang="en-US" sz="2400" b="1" dirty="0">
                <a:solidFill>
                  <a:srgbClr val="FF0000"/>
                </a:solidFill>
              </a:rPr>
              <a:t>skill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30726" name="Picture 6" descr="How to Be a Good Team Player in the World of Programming - TechnoKids Blo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565" y="1731534"/>
            <a:ext cx="8921846" cy="4683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372847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1BAEC-2F35-9E4E-822B-46FF5EB8B540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0FE60-B900-8743-81EA-8590FF02BE15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19226D"/>
                </a:solidFill>
                <a:latin typeface="BR Omega VN" pitchFamily="2" charset="77"/>
              </a:rPr>
              <a:t>AGENDA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0700B9-396B-F94A-B785-85220A672262}"/>
              </a:ext>
            </a:extLst>
          </p:cNvPr>
          <p:cNvGrpSpPr/>
          <p:nvPr/>
        </p:nvGrpSpPr>
        <p:grpSpPr>
          <a:xfrm>
            <a:off x="4799761" y="4666958"/>
            <a:ext cx="6106924" cy="773713"/>
            <a:chOff x="5829424" y="1893693"/>
            <a:chExt cx="7956148" cy="1008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A0757-B179-2346-B244-C95262501B00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B77D34-59AC-564E-A016-CE9A807742A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76B1E6D-3CEF-F74B-8F34-20975835D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A3045B-ABCF-A74A-8F1D-28DE093DD565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13FCF-3514-E041-B741-76142C83DFE8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BR Omega VN" pitchFamily="2" charset="77"/>
                </a:rPr>
                <a:t>MICROSERVICE?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DBD324-A163-B74F-BB58-97AA6EB6043A}"/>
              </a:ext>
            </a:extLst>
          </p:cNvPr>
          <p:cNvGrpSpPr/>
          <p:nvPr/>
        </p:nvGrpSpPr>
        <p:grpSpPr>
          <a:xfrm>
            <a:off x="4744496" y="2335123"/>
            <a:ext cx="6117171" cy="905527"/>
            <a:chOff x="5807760" y="1383135"/>
            <a:chExt cx="7969499" cy="1179728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7A860F-6F27-6A40-9312-4CA83B52FACB}"/>
                </a:ext>
              </a:extLst>
            </p:cNvPr>
            <p:cNvGrpSpPr/>
            <p:nvPr/>
          </p:nvGrpSpPr>
          <p:grpSpPr>
            <a:xfrm>
              <a:off x="5807760" y="1383135"/>
              <a:ext cx="7969499" cy="1179728"/>
              <a:chOff x="5829424" y="806038"/>
              <a:chExt cx="7969499" cy="1179728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00C3D81-B155-1F4C-9F57-9C3137E8DFF0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6EBEB63-E6F2-4844-A53F-5519696E6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BF585F2-A81A-D047-87D6-A253AC2C40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8DC90B5-EABF-D44D-9BEE-9288DC367A89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R Omega VN" pitchFamily="2" charset="77"/>
                    </a:rPr>
                    <a:t>1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FBCB3D-4734-2147-855F-1B385859FBD1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634518" cy="922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noProof="0" dirty="0" smtClean="0">
                    <a:solidFill>
                      <a:prstClr val="white"/>
                    </a:solidFill>
                    <a:latin typeface="BR Omega VN" pitchFamily="2" charset="77"/>
                  </a:rPr>
                  <a:t>WHAT IS SOFTWARE ENGINEER? JOBS? DEVELOPMENT SKILLS?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C0BE3AF-872D-B846-B36F-818286404C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67FCB2-FAB3-784B-A12C-6930CB633274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rPr>
                <a:t>1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599A4222-0553-F846-B653-EB8CF4BF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</p:spPr>
      </p:pic>
      <p:sp>
        <p:nvSpPr>
          <p:cNvPr id="49" name="Footer Placeholder 2">
            <a:extLst>
              <a:ext uri="{FF2B5EF4-FFF2-40B4-BE49-F238E27FC236}">
                <a16:creationId xmlns:a16="http://schemas.microsoft.com/office/drawing/2014/main" id="{EE37BB88-21D1-EF4A-ADFD-7B9A3DB67557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</a:t>
            </a:fld>
            <a:endParaRPr lang="x-non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30FBDE-936F-7344-A712-81E8DE943090}"/>
              </a:ext>
            </a:extLst>
          </p:cNvPr>
          <p:cNvSpPr txBox="1"/>
          <p:nvPr/>
        </p:nvSpPr>
        <p:spPr>
          <a:xfrm>
            <a:off x="924109" y="3556549"/>
            <a:ext cx="3680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3200" b="1" i="1" dirty="0">
              <a:solidFill>
                <a:srgbClr val="19226D"/>
              </a:solidFill>
              <a:latin typeface="BR Omega VN" pitchFamily="2" charset="77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110700B9-396B-F94A-B785-85220A672262}"/>
              </a:ext>
            </a:extLst>
          </p:cNvPr>
          <p:cNvGrpSpPr/>
          <p:nvPr/>
        </p:nvGrpSpPr>
        <p:grpSpPr>
          <a:xfrm>
            <a:off x="4896896" y="3575178"/>
            <a:ext cx="6106924" cy="773713"/>
            <a:chOff x="5829424" y="1893693"/>
            <a:chExt cx="7956148" cy="10080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CE5A0757-B179-2346-B244-C95262501B00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A7B77D34-59AC-564E-A016-CE9A807742A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776B1E6D-3CEF-F74B-8F34-20975835D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2A3045B-ABCF-A74A-8F1D-28DE093DD565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9A13FCF-3514-E041-B741-76142C83DFE8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BR Omega VN" pitchFamily="2" charset="77"/>
                </a:rPr>
                <a:t>SOFTWARE DEVELOPMENT PROCESS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54061427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1BAEC-2F35-9E4E-822B-46FF5EB8B540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0FE60-B900-8743-81EA-8590FF02BE15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19226D"/>
                </a:solidFill>
                <a:latin typeface="BR Omega VN" pitchFamily="2" charset="77"/>
              </a:rPr>
              <a:t>AGENDA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0700B9-396B-F94A-B785-85220A672262}"/>
              </a:ext>
            </a:extLst>
          </p:cNvPr>
          <p:cNvGrpSpPr/>
          <p:nvPr/>
        </p:nvGrpSpPr>
        <p:grpSpPr>
          <a:xfrm>
            <a:off x="4744496" y="2518101"/>
            <a:ext cx="6106924" cy="773712"/>
            <a:chOff x="5829424" y="1893693"/>
            <a:chExt cx="7956148" cy="1008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A0757-B179-2346-B244-C95262501B00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B77D34-59AC-564E-A016-CE9A807742A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76B1E6D-3CEF-F74B-8F34-20975835D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A3045B-ABCF-A74A-8F1D-28DE093DD565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13FCF-3514-E041-B741-76142C83DFE8}"/>
                </a:ext>
              </a:extLst>
            </p:cNvPr>
            <p:cNvSpPr txBox="1"/>
            <p:nvPr/>
          </p:nvSpPr>
          <p:spPr>
            <a:xfrm>
              <a:off x="7164405" y="2191587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BR Omega VN" pitchFamily="2" charset="77"/>
                </a:rPr>
                <a:t>SCRUM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DBD324-A163-B74F-BB58-97AA6EB6043A}"/>
              </a:ext>
            </a:extLst>
          </p:cNvPr>
          <p:cNvGrpSpPr/>
          <p:nvPr/>
        </p:nvGrpSpPr>
        <p:grpSpPr>
          <a:xfrm>
            <a:off x="4744496" y="1430449"/>
            <a:ext cx="6117171" cy="773713"/>
            <a:chOff x="5807760" y="1383135"/>
            <a:chExt cx="7969499" cy="1008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7A860F-6F27-6A40-9312-4CA83B52FACB}"/>
                </a:ext>
              </a:extLst>
            </p:cNvPr>
            <p:cNvGrpSpPr/>
            <p:nvPr/>
          </p:nvGrpSpPr>
          <p:grpSpPr>
            <a:xfrm>
              <a:off x="5807760" y="1383135"/>
              <a:ext cx="7969499" cy="1008000"/>
              <a:chOff x="5829424" y="806038"/>
              <a:chExt cx="7969499" cy="10080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00C3D81-B155-1F4C-9F57-9C3137E8DFF0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6EBEB63-E6F2-4844-A53F-5519696E6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BF585F2-A81A-D047-87D6-A253AC2C40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8DC90B5-EABF-D44D-9BEE-9288DC367A89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R Omega VN" pitchFamily="2" charset="77"/>
                    </a:rPr>
                    <a:t>1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FBCB3D-4734-2147-855F-1B385859FBD1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634518" cy="52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dirty="0" smtClean="0">
                    <a:solidFill>
                      <a:prstClr val="white"/>
                    </a:solidFill>
                    <a:latin typeface="BR Omega VN" pitchFamily="2" charset="77"/>
                  </a:rPr>
                  <a:t>WATERFALL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C0BE3AF-872D-B846-B36F-818286404C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67FCB2-FAB3-784B-A12C-6930CB633274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rPr>
                <a:t>1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599A4222-0553-F846-B653-EB8CF4BF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</p:spPr>
      </p:pic>
      <p:sp>
        <p:nvSpPr>
          <p:cNvPr id="49" name="Footer Placeholder 2">
            <a:extLst>
              <a:ext uri="{FF2B5EF4-FFF2-40B4-BE49-F238E27FC236}">
                <a16:creationId xmlns:a16="http://schemas.microsoft.com/office/drawing/2014/main" id="{EE37BB88-21D1-EF4A-ADFD-7B9A3DB67557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20</a:t>
            </a:fld>
            <a:endParaRPr lang="x-non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30FBDE-936F-7344-A712-81E8DE943090}"/>
              </a:ext>
            </a:extLst>
          </p:cNvPr>
          <p:cNvSpPr txBox="1"/>
          <p:nvPr/>
        </p:nvSpPr>
        <p:spPr>
          <a:xfrm>
            <a:off x="924109" y="3556549"/>
            <a:ext cx="36801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i="1" dirty="0" smtClean="0">
                <a:solidFill>
                  <a:srgbClr val="19226D"/>
                </a:solidFill>
                <a:latin typeface="BR Omega VN" pitchFamily="2" charset="77"/>
              </a:rPr>
              <a:t>SOFTWARE DEVELOPMENT </a:t>
            </a:r>
            <a:r>
              <a:rPr lang="en-US" sz="2000" b="1" i="1" dirty="0">
                <a:solidFill>
                  <a:srgbClr val="19226D"/>
                </a:solidFill>
                <a:latin typeface="BR Omega VN" pitchFamily="2" charset="77"/>
              </a:rPr>
              <a:t>PROCESS</a:t>
            </a:r>
          </a:p>
        </p:txBody>
      </p:sp>
    </p:spTree>
    <p:extLst>
      <p:ext uri="{BB962C8B-B14F-4D97-AF65-F5344CB8AC3E}">
        <p14:creationId xmlns:p14="http://schemas.microsoft.com/office/powerpoint/2010/main" val="20709369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01. </a:t>
            </a:r>
            <a:r>
              <a:rPr lang="en-US" sz="4800" b="1" noProof="0" dirty="0" smtClean="0">
                <a:solidFill>
                  <a:prstClr val="white"/>
                </a:solidFill>
                <a:latin typeface="BR Omega VN" pitchFamily="2" charset="77"/>
              </a:rPr>
              <a:t>WATERFALL METHODOLOGY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21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24930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What is Waterfall Methodology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22</a:t>
            </a:fld>
            <a:endParaRPr lang="x-none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491024" y="1042300"/>
            <a:ext cx="8608152" cy="1267962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600" dirty="0">
              <a:solidFill>
                <a:schemeClr val="accent5"/>
              </a:solidFill>
              <a:latin typeface="BR Omega VN" pitchFamily="50" charset="0"/>
              <a:cs typeface="Segoe UI" panose="020B0502040204020203" pitchFamily="34" charset="0"/>
            </a:endParaRPr>
          </a:p>
        </p:txBody>
      </p:sp>
      <p:sp>
        <p:nvSpPr>
          <p:cNvPr id="54" name="Text Placeholder 6">
            <a:extLst>
              <a:ext uri="{FF2B5EF4-FFF2-40B4-BE49-F238E27FC236}">
                <a16:creationId xmlns:a16="http://schemas.microsoft.com/office/drawing/2014/main" id="{39162C8F-6A18-7D4D-AF22-ECE2A9D83B75}"/>
              </a:ext>
            </a:extLst>
          </p:cNvPr>
          <p:cNvSpPr txBox="1">
            <a:spLocks/>
          </p:cNvSpPr>
          <p:nvPr/>
        </p:nvSpPr>
        <p:spPr>
          <a:xfrm>
            <a:off x="6096000" y="1118430"/>
            <a:ext cx="5935980" cy="3183467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 b="1" dirty="0" err="1" smtClean="0">
                <a:solidFill>
                  <a:srgbClr val="034EA2"/>
                </a:solidFill>
                <a:latin typeface="BR Omega VN" pitchFamily="50" charset="0"/>
                <a:cs typeface="Segoe UI" panose="020B0502040204020203" pitchFamily="34" charset="0"/>
              </a:rPr>
              <a:t>Defination</a:t>
            </a:r>
            <a:endParaRPr lang="en-US" sz="1800" b="1" dirty="0">
              <a:solidFill>
                <a:srgbClr val="034EA2"/>
              </a:solidFill>
              <a:latin typeface="BR Omega VN" pitchFamily="50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It is also referred to as a linear-sequential life cycle model. </a:t>
            </a:r>
            <a:endParaRPr lang="en-US" sz="1600" dirty="0" smtClean="0">
              <a:solidFill>
                <a:schemeClr val="accent5"/>
              </a:solidFill>
              <a:latin typeface="BR Omega VN" pitchFamily="50" charset="0"/>
              <a:cs typeface="Segoe UI" panose="020B0502040204020203" pitchFamily="34" charset="0"/>
            </a:endParaRPr>
          </a:p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600" dirty="0" smtClean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In </a:t>
            </a:r>
            <a:r>
              <a:rPr lang="en-US" sz="1600" dirty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a waterfall model, each phase must be completed before the next phase can begin and there is no overlapping in the phases.</a:t>
            </a:r>
          </a:p>
        </p:txBody>
      </p:sp>
      <p:pic>
        <p:nvPicPr>
          <p:cNvPr id="55" name="Picture 54" descr="RhumbaSteps.jpg">
            <a:extLst>
              <a:ext uri="{FF2B5EF4-FFF2-40B4-BE49-F238E27FC236}">
                <a16:creationId xmlns:a16="http://schemas.microsoft.com/office/drawing/2014/main" id="{03AAD839-0D02-8548-B10C-2E3F59511D2D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593667" y="4507400"/>
            <a:ext cx="2874588" cy="2350600"/>
          </a:xfrm>
          <a:prstGeom prst="rect">
            <a:avLst/>
          </a:prstGeom>
        </p:spPr>
      </p:pic>
      <p:pic>
        <p:nvPicPr>
          <p:cNvPr id="2050" name="Picture 2" descr="What is the Waterfall software development methodology and is it still  relevant?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557" y="1551417"/>
            <a:ext cx="5347423" cy="427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65419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6880261" y="2310262"/>
            <a:ext cx="4437829" cy="357933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27507" y="2310262"/>
            <a:ext cx="4437829" cy="3579336"/>
          </a:xfrm>
          <a:prstGeom prst="rect">
            <a:avLst/>
          </a:prstGeom>
          <a:solidFill>
            <a:schemeClr val="accent3">
              <a:lumMod val="9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Advantages/Disadvantages of Waterfall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23</a:t>
            </a:fld>
            <a:endParaRPr lang="x-none"/>
          </a:p>
        </p:txBody>
      </p:sp>
      <p:sp>
        <p:nvSpPr>
          <p:cNvPr id="31" name="Text Placeholder 6">
            <a:extLst>
              <a:ext uri="{FF2B5EF4-FFF2-40B4-BE49-F238E27FC236}">
                <a16:creationId xmlns:a16="http://schemas.microsoft.com/office/drawing/2014/main" id="{8328A761-9FB9-E744-B6AB-D407612EA235}"/>
              </a:ext>
            </a:extLst>
          </p:cNvPr>
          <p:cNvSpPr txBox="1">
            <a:spLocks/>
          </p:cNvSpPr>
          <p:nvPr/>
        </p:nvSpPr>
        <p:spPr>
          <a:xfrm>
            <a:off x="491024" y="1042300"/>
            <a:ext cx="8608152" cy="1267962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endParaRPr lang="en-US" sz="1600" dirty="0">
              <a:solidFill>
                <a:schemeClr val="accent5"/>
              </a:solidFill>
              <a:latin typeface="BR Omega VN" pitchFamily="50" charset="0"/>
              <a:cs typeface="Segoe UI" panose="020B0502040204020203" pitchFamily="34" charset="0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827507" y="1249655"/>
            <a:ext cx="3155182" cy="85325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Advantages</a:t>
            </a:r>
            <a:endParaRPr lang="en-US" sz="2400" b="1" dirty="0"/>
          </a:p>
        </p:txBody>
      </p:sp>
      <p:sp>
        <p:nvSpPr>
          <p:cNvPr id="18" name="Rounded Rectangle 17"/>
          <p:cNvSpPr/>
          <p:nvPr/>
        </p:nvSpPr>
        <p:spPr>
          <a:xfrm>
            <a:off x="7851442" y="1249654"/>
            <a:ext cx="3155182" cy="853251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Disadvantages</a:t>
            </a:r>
            <a:endParaRPr lang="en-US" sz="24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827507" y="2473278"/>
            <a:ext cx="443782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Emphasizes Structured Organization</a:t>
            </a:r>
          </a:p>
          <a:p>
            <a:endParaRPr lang="en-US" b="1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Changes Can Be Implemented in Early Design </a:t>
            </a:r>
            <a:r>
              <a:rPr lang="en-US" b="1" dirty="0" smtClean="0"/>
              <a:t>Stages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Suitable for Deadline and Milestone-Oriented </a:t>
            </a:r>
            <a:r>
              <a:rPr lang="en-US" b="1" dirty="0" smtClean="0"/>
              <a:t>Teams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Accommodates for Shifting </a:t>
            </a:r>
            <a:r>
              <a:rPr lang="en-US" b="1" dirty="0" smtClean="0"/>
              <a:t>Teams</a:t>
            </a:r>
          </a:p>
          <a:p>
            <a:endParaRPr lang="en-US" b="1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/>
              <a:t>Allows for Accurate Cost Estimation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6886129" y="2420624"/>
            <a:ext cx="44378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It’s </a:t>
            </a:r>
            <a:r>
              <a:rPr lang="en-US" b="1" dirty="0"/>
              <a:t>Extremely </a:t>
            </a:r>
            <a:r>
              <a:rPr lang="en-US" b="1" dirty="0" smtClean="0"/>
              <a:t>Restrictive</a:t>
            </a:r>
            <a:endParaRPr lang="en-US" dirty="0" smtClean="0"/>
          </a:p>
          <a:p>
            <a:endParaRPr lang="en-US" dirty="0" smtClean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Excludes </a:t>
            </a:r>
            <a:r>
              <a:rPr lang="en-US" b="1" dirty="0"/>
              <a:t>Users/Clients from the </a:t>
            </a:r>
            <a:r>
              <a:rPr lang="en-US" b="1" dirty="0" smtClean="0"/>
              <a:t>Process</a:t>
            </a:r>
            <a:endParaRPr lang="en-US" dirty="0" smtClean="0"/>
          </a:p>
          <a:p>
            <a:endParaRPr lang="en-US" dirty="0"/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b="1" dirty="0" smtClean="0"/>
              <a:t>Delayed </a:t>
            </a:r>
            <a:r>
              <a:rPr lang="en-US" b="1" dirty="0"/>
              <a:t>Testing 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239262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 smtClean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02. </a:t>
            </a:r>
            <a:r>
              <a:rPr lang="en-US" sz="4800" b="1" noProof="0" dirty="0" smtClean="0">
                <a:solidFill>
                  <a:prstClr val="white"/>
                </a:solidFill>
                <a:latin typeface="BR Omega VN" pitchFamily="2" charset="77"/>
              </a:rPr>
              <a:t>SCRUM METHODOLOGY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796944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What is Scrum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25</a:t>
            </a:fld>
            <a:endParaRPr lang="x-none"/>
          </a:p>
        </p:txBody>
      </p:sp>
      <p:pic>
        <p:nvPicPr>
          <p:cNvPr id="17" name="Picture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281" y="1118429"/>
            <a:ext cx="7707086" cy="521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4982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25780" y="160381"/>
            <a:ext cx="10515600" cy="711081"/>
          </a:xfrm>
        </p:spPr>
        <p:txBody>
          <a:bodyPr/>
          <a:lstStyle/>
          <a:p>
            <a:r>
              <a:rPr lang="en-US" dirty="0" smtClean="0"/>
              <a:t>Scrum Item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11311875" y="6676758"/>
            <a:ext cx="596198" cy="251969"/>
          </a:xfrm>
        </p:spPr>
        <p:txBody>
          <a:bodyPr/>
          <a:lstStyle/>
          <a:p>
            <a:fld id="{E012F146-47F9-A646-B182-8CC39B8AD32B}" type="slidenum">
              <a:rPr lang="x-none" smtClean="0"/>
              <a:pPr/>
              <a:t>26</a:t>
            </a:fld>
            <a:endParaRPr lang="x-none"/>
          </a:p>
        </p:txBody>
      </p:sp>
      <p:pic>
        <p:nvPicPr>
          <p:cNvPr id="4" name="Picture 40"/>
          <p:cNvPicPr>
            <a:picLocks noChangeAspect="1"/>
          </p:cNvPicPr>
          <p:nvPr/>
        </p:nvPicPr>
        <p:blipFill rotWithShape="1">
          <a:blip r:embed="rId2"/>
          <a:srcRect t="7731" b="5114"/>
          <a:stretch/>
        </p:blipFill>
        <p:spPr>
          <a:xfrm>
            <a:off x="4183379" y="1099455"/>
            <a:ext cx="7528559" cy="5326227"/>
          </a:xfrm>
          <a:prstGeom prst="rect">
            <a:avLst/>
          </a:prstGeom>
        </p:spPr>
      </p:pic>
      <p:sp>
        <p:nvSpPr>
          <p:cNvPr id="5" name="Freeform 40"/>
          <p:cNvSpPr/>
          <p:nvPr/>
        </p:nvSpPr>
        <p:spPr>
          <a:xfrm>
            <a:off x="831850" y="3747405"/>
            <a:ext cx="1314450" cy="666750"/>
          </a:xfrm>
          <a:custGeom>
            <a:avLst/>
            <a:gdLst>
              <a:gd name="connsiteX0" fmla="*/ 7874 w 1314450"/>
              <a:gd name="connsiteY0" fmla="*/ 78613 h 666750"/>
              <a:gd name="connsiteX1" fmla="*/ 73558 w 1314450"/>
              <a:gd name="connsiteY1" fmla="*/ 12954 h 666750"/>
              <a:gd name="connsiteX2" fmla="*/ 1255902 w 1314450"/>
              <a:gd name="connsiteY2" fmla="*/ 12954 h 666750"/>
              <a:gd name="connsiteX3" fmla="*/ 1321561 w 1314450"/>
              <a:gd name="connsiteY3" fmla="*/ 78613 h 666750"/>
              <a:gd name="connsiteX4" fmla="*/ 1321561 w 1314450"/>
              <a:gd name="connsiteY4" fmla="*/ 604139 h 666750"/>
              <a:gd name="connsiteX5" fmla="*/ 1255902 w 1314450"/>
              <a:gd name="connsiteY5" fmla="*/ 669798 h 666750"/>
              <a:gd name="connsiteX6" fmla="*/ 73558 w 1314450"/>
              <a:gd name="connsiteY6" fmla="*/ 669798 h 666750"/>
              <a:gd name="connsiteX7" fmla="*/ 7874 w 1314450"/>
              <a:gd name="connsiteY7" fmla="*/ 604139 h 666750"/>
              <a:gd name="connsiteX8" fmla="*/ 7874 w 1314450"/>
              <a:gd name="connsiteY8" fmla="*/ 78613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666750">
                <a:moveTo>
                  <a:pt x="7874" y="78613"/>
                </a:moveTo>
                <a:cubicBezTo>
                  <a:pt x="7874" y="42418"/>
                  <a:pt x="37287" y="12954"/>
                  <a:pt x="73558" y="12954"/>
                </a:cubicBezTo>
                <a:lnTo>
                  <a:pt x="1255902" y="12954"/>
                </a:lnTo>
                <a:cubicBezTo>
                  <a:pt x="1292098" y="12954"/>
                  <a:pt x="1321561" y="42418"/>
                  <a:pt x="1321561" y="78613"/>
                </a:cubicBezTo>
                <a:lnTo>
                  <a:pt x="1321561" y="604139"/>
                </a:lnTo>
                <a:cubicBezTo>
                  <a:pt x="1321561" y="640334"/>
                  <a:pt x="1292098" y="669798"/>
                  <a:pt x="1255902" y="669798"/>
                </a:cubicBezTo>
                <a:lnTo>
                  <a:pt x="73558" y="669798"/>
                </a:lnTo>
                <a:cubicBezTo>
                  <a:pt x="37287" y="669798"/>
                  <a:pt x="7874" y="640334"/>
                  <a:pt x="7874" y="604139"/>
                </a:cubicBezTo>
                <a:lnTo>
                  <a:pt x="7874" y="78613"/>
                </a:lnTo>
                <a:close/>
              </a:path>
            </a:pathLst>
          </a:custGeom>
          <a:solidFill>
            <a:srgbClr val="001E5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41"/>
          <p:cNvSpPr/>
          <p:nvPr/>
        </p:nvSpPr>
        <p:spPr>
          <a:xfrm>
            <a:off x="831850" y="3747405"/>
            <a:ext cx="1314450" cy="666750"/>
          </a:xfrm>
          <a:custGeom>
            <a:avLst/>
            <a:gdLst>
              <a:gd name="connsiteX0" fmla="*/ 7874 w 1314450"/>
              <a:gd name="connsiteY0" fmla="*/ 78613 h 666750"/>
              <a:gd name="connsiteX1" fmla="*/ 73558 w 1314450"/>
              <a:gd name="connsiteY1" fmla="*/ 12954 h 666750"/>
              <a:gd name="connsiteX2" fmla="*/ 1255902 w 1314450"/>
              <a:gd name="connsiteY2" fmla="*/ 12954 h 666750"/>
              <a:gd name="connsiteX3" fmla="*/ 1321561 w 1314450"/>
              <a:gd name="connsiteY3" fmla="*/ 78613 h 666750"/>
              <a:gd name="connsiteX4" fmla="*/ 1321561 w 1314450"/>
              <a:gd name="connsiteY4" fmla="*/ 604139 h 666750"/>
              <a:gd name="connsiteX5" fmla="*/ 1255902 w 1314450"/>
              <a:gd name="connsiteY5" fmla="*/ 669798 h 666750"/>
              <a:gd name="connsiteX6" fmla="*/ 73558 w 1314450"/>
              <a:gd name="connsiteY6" fmla="*/ 669798 h 666750"/>
              <a:gd name="connsiteX7" fmla="*/ 7874 w 1314450"/>
              <a:gd name="connsiteY7" fmla="*/ 604139 h 666750"/>
              <a:gd name="connsiteX8" fmla="*/ 7874 w 1314450"/>
              <a:gd name="connsiteY8" fmla="*/ 78613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14450" h="666750">
                <a:moveTo>
                  <a:pt x="7874" y="78613"/>
                </a:moveTo>
                <a:cubicBezTo>
                  <a:pt x="7874" y="42418"/>
                  <a:pt x="37287" y="12954"/>
                  <a:pt x="73558" y="12954"/>
                </a:cubicBezTo>
                <a:lnTo>
                  <a:pt x="1255902" y="12954"/>
                </a:lnTo>
                <a:cubicBezTo>
                  <a:pt x="1292098" y="12954"/>
                  <a:pt x="1321561" y="42418"/>
                  <a:pt x="1321561" y="78613"/>
                </a:cubicBezTo>
                <a:lnTo>
                  <a:pt x="1321561" y="604139"/>
                </a:lnTo>
                <a:cubicBezTo>
                  <a:pt x="1321561" y="640334"/>
                  <a:pt x="1292098" y="669798"/>
                  <a:pt x="1255902" y="669798"/>
                </a:cubicBezTo>
                <a:lnTo>
                  <a:pt x="73558" y="669798"/>
                </a:lnTo>
                <a:cubicBezTo>
                  <a:pt x="37287" y="669798"/>
                  <a:pt x="7874" y="640334"/>
                  <a:pt x="7874" y="604139"/>
                </a:cubicBezTo>
                <a:lnTo>
                  <a:pt x="7874" y="7861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191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42"/>
          <p:cNvSpPr/>
          <p:nvPr/>
        </p:nvSpPr>
        <p:spPr>
          <a:xfrm>
            <a:off x="2139950" y="2947305"/>
            <a:ext cx="527050" cy="1136650"/>
          </a:xfrm>
          <a:custGeom>
            <a:avLst/>
            <a:gdLst>
              <a:gd name="connsiteX0" fmla="*/ 13970 w 527050"/>
              <a:gd name="connsiteY0" fmla="*/ 1142111 h 1136650"/>
              <a:gd name="connsiteX1" fmla="*/ 539623 w 527050"/>
              <a:gd name="connsiteY1" fmla="*/ 8890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050" h="1136650">
                <a:moveTo>
                  <a:pt x="13970" y="1142111"/>
                </a:moveTo>
                <a:lnTo>
                  <a:pt x="539623" y="8890"/>
                </a:lnTo>
              </a:path>
            </a:pathLst>
          </a:custGeom>
          <a:ln w="12700">
            <a:solidFill>
              <a:srgbClr val="4579A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43"/>
          <p:cNvSpPr/>
          <p:nvPr/>
        </p:nvSpPr>
        <p:spPr>
          <a:xfrm>
            <a:off x="2660650" y="2617105"/>
            <a:ext cx="1327150" cy="666750"/>
          </a:xfrm>
          <a:custGeom>
            <a:avLst/>
            <a:gdLst>
              <a:gd name="connsiteX0" fmla="*/ 18542 w 1327150"/>
              <a:gd name="connsiteY0" fmla="*/ 76581 h 666750"/>
              <a:gd name="connsiteX1" fmla="*/ 84201 w 1327150"/>
              <a:gd name="connsiteY1" fmla="*/ 10922 h 666750"/>
              <a:gd name="connsiteX2" fmla="*/ 1266571 w 1327150"/>
              <a:gd name="connsiteY2" fmla="*/ 10922 h 666750"/>
              <a:gd name="connsiteX3" fmla="*/ 1332229 w 1327150"/>
              <a:gd name="connsiteY3" fmla="*/ 76581 h 666750"/>
              <a:gd name="connsiteX4" fmla="*/ 1332229 w 1327150"/>
              <a:gd name="connsiteY4" fmla="*/ 602107 h 666750"/>
              <a:gd name="connsiteX5" fmla="*/ 1266571 w 1327150"/>
              <a:gd name="connsiteY5" fmla="*/ 667766 h 666750"/>
              <a:gd name="connsiteX6" fmla="*/ 84201 w 1327150"/>
              <a:gd name="connsiteY6" fmla="*/ 667766 h 666750"/>
              <a:gd name="connsiteX7" fmla="*/ 18542 w 1327150"/>
              <a:gd name="connsiteY7" fmla="*/ 602107 h 666750"/>
              <a:gd name="connsiteX8" fmla="*/ 18542 w 1327150"/>
              <a:gd name="connsiteY8" fmla="*/ 76581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7150" h="666750">
                <a:moveTo>
                  <a:pt x="18542" y="76581"/>
                </a:moveTo>
                <a:cubicBezTo>
                  <a:pt x="18542" y="40386"/>
                  <a:pt x="48005" y="10922"/>
                  <a:pt x="84201" y="10922"/>
                </a:cubicBezTo>
                <a:lnTo>
                  <a:pt x="1266571" y="10922"/>
                </a:lnTo>
                <a:cubicBezTo>
                  <a:pt x="1302765" y="10922"/>
                  <a:pt x="1332229" y="40386"/>
                  <a:pt x="1332229" y="76581"/>
                </a:cubicBezTo>
                <a:lnTo>
                  <a:pt x="1332229" y="602107"/>
                </a:lnTo>
                <a:cubicBezTo>
                  <a:pt x="1332229" y="638302"/>
                  <a:pt x="1302765" y="667766"/>
                  <a:pt x="1266571" y="667766"/>
                </a:cubicBezTo>
                <a:lnTo>
                  <a:pt x="84201" y="667766"/>
                </a:lnTo>
                <a:cubicBezTo>
                  <a:pt x="48005" y="667766"/>
                  <a:pt x="18542" y="638302"/>
                  <a:pt x="18542" y="602107"/>
                </a:cubicBezTo>
                <a:lnTo>
                  <a:pt x="18542" y="76581"/>
                </a:lnTo>
                <a:close/>
              </a:path>
            </a:pathLst>
          </a:custGeom>
          <a:solidFill>
            <a:srgbClr val="BD8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44"/>
          <p:cNvSpPr/>
          <p:nvPr/>
        </p:nvSpPr>
        <p:spPr>
          <a:xfrm>
            <a:off x="2660650" y="2617105"/>
            <a:ext cx="1327150" cy="666750"/>
          </a:xfrm>
          <a:custGeom>
            <a:avLst/>
            <a:gdLst>
              <a:gd name="connsiteX0" fmla="*/ 18542 w 1327150"/>
              <a:gd name="connsiteY0" fmla="*/ 76581 h 666750"/>
              <a:gd name="connsiteX1" fmla="*/ 84201 w 1327150"/>
              <a:gd name="connsiteY1" fmla="*/ 10922 h 666750"/>
              <a:gd name="connsiteX2" fmla="*/ 1266571 w 1327150"/>
              <a:gd name="connsiteY2" fmla="*/ 10922 h 666750"/>
              <a:gd name="connsiteX3" fmla="*/ 1332229 w 1327150"/>
              <a:gd name="connsiteY3" fmla="*/ 76581 h 666750"/>
              <a:gd name="connsiteX4" fmla="*/ 1332229 w 1327150"/>
              <a:gd name="connsiteY4" fmla="*/ 602107 h 666750"/>
              <a:gd name="connsiteX5" fmla="*/ 1266571 w 1327150"/>
              <a:gd name="connsiteY5" fmla="*/ 667766 h 666750"/>
              <a:gd name="connsiteX6" fmla="*/ 84201 w 1327150"/>
              <a:gd name="connsiteY6" fmla="*/ 667766 h 666750"/>
              <a:gd name="connsiteX7" fmla="*/ 18542 w 1327150"/>
              <a:gd name="connsiteY7" fmla="*/ 602107 h 666750"/>
              <a:gd name="connsiteX8" fmla="*/ 18542 w 1327150"/>
              <a:gd name="connsiteY8" fmla="*/ 76581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7150" h="666750">
                <a:moveTo>
                  <a:pt x="18542" y="76581"/>
                </a:moveTo>
                <a:cubicBezTo>
                  <a:pt x="18542" y="40386"/>
                  <a:pt x="48005" y="10922"/>
                  <a:pt x="84201" y="10922"/>
                </a:cubicBezTo>
                <a:lnTo>
                  <a:pt x="1266571" y="10922"/>
                </a:lnTo>
                <a:cubicBezTo>
                  <a:pt x="1302765" y="10922"/>
                  <a:pt x="1332229" y="40386"/>
                  <a:pt x="1332229" y="76581"/>
                </a:cubicBezTo>
                <a:lnTo>
                  <a:pt x="1332229" y="602107"/>
                </a:lnTo>
                <a:cubicBezTo>
                  <a:pt x="1332229" y="638302"/>
                  <a:pt x="1302765" y="667766"/>
                  <a:pt x="1266571" y="667766"/>
                </a:cubicBezTo>
                <a:lnTo>
                  <a:pt x="84201" y="667766"/>
                </a:lnTo>
                <a:cubicBezTo>
                  <a:pt x="48005" y="667766"/>
                  <a:pt x="18542" y="638302"/>
                  <a:pt x="18542" y="602107"/>
                </a:cubicBezTo>
                <a:lnTo>
                  <a:pt x="18542" y="7658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191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45"/>
          <p:cNvSpPr/>
          <p:nvPr/>
        </p:nvSpPr>
        <p:spPr>
          <a:xfrm>
            <a:off x="3981450" y="2185305"/>
            <a:ext cx="527050" cy="768350"/>
          </a:xfrm>
          <a:custGeom>
            <a:avLst/>
            <a:gdLst>
              <a:gd name="connsiteX0" fmla="*/ 12191 w 527050"/>
              <a:gd name="connsiteY0" fmla="*/ 770763 h 768350"/>
              <a:gd name="connsiteX1" fmla="*/ 537717 w 527050"/>
              <a:gd name="connsiteY1" fmla="*/ 15240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050" h="768350">
                <a:moveTo>
                  <a:pt x="12191" y="770763"/>
                </a:moveTo>
                <a:lnTo>
                  <a:pt x="537717" y="15240"/>
                </a:lnTo>
              </a:path>
            </a:pathLst>
          </a:custGeom>
          <a:ln w="12700">
            <a:solidFill>
              <a:srgbClr val="518AC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46"/>
          <p:cNvSpPr/>
          <p:nvPr/>
        </p:nvSpPr>
        <p:spPr>
          <a:xfrm>
            <a:off x="3981450" y="2947305"/>
            <a:ext cx="527050" cy="755650"/>
          </a:xfrm>
          <a:custGeom>
            <a:avLst/>
            <a:gdLst>
              <a:gd name="connsiteX0" fmla="*/ 12191 w 527050"/>
              <a:gd name="connsiteY0" fmla="*/ 8763 h 755650"/>
              <a:gd name="connsiteX1" fmla="*/ 537717 w 527050"/>
              <a:gd name="connsiteY1" fmla="*/ 76441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050" h="755650">
                <a:moveTo>
                  <a:pt x="12191" y="8763"/>
                </a:moveTo>
                <a:lnTo>
                  <a:pt x="537717" y="764413"/>
                </a:lnTo>
              </a:path>
            </a:pathLst>
          </a:custGeom>
          <a:ln w="12700">
            <a:solidFill>
              <a:srgbClr val="518AC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47"/>
          <p:cNvSpPr/>
          <p:nvPr/>
        </p:nvSpPr>
        <p:spPr>
          <a:xfrm>
            <a:off x="2139950" y="4077605"/>
            <a:ext cx="527050" cy="1136650"/>
          </a:xfrm>
          <a:custGeom>
            <a:avLst/>
            <a:gdLst>
              <a:gd name="connsiteX0" fmla="*/ 13970 w 527050"/>
              <a:gd name="connsiteY0" fmla="*/ 11811 h 1136650"/>
              <a:gd name="connsiteX1" fmla="*/ 539623 w 527050"/>
              <a:gd name="connsiteY1" fmla="*/ 1145159 h 1136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050" h="1136650">
                <a:moveTo>
                  <a:pt x="13970" y="11811"/>
                </a:moveTo>
                <a:lnTo>
                  <a:pt x="539623" y="1145159"/>
                </a:lnTo>
              </a:path>
            </a:pathLst>
          </a:custGeom>
          <a:ln w="12700">
            <a:solidFill>
              <a:srgbClr val="4579A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48"/>
          <p:cNvSpPr/>
          <p:nvPr/>
        </p:nvSpPr>
        <p:spPr>
          <a:xfrm>
            <a:off x="2660650" y="4877705"/>
            <a:ext cx="1327150" cy="666750"/>
          </a:xfrm>
          <a:custGeom>
            <a:avLst/>
            <a:gdLst>
              <a:gd name="connsiteX0" fmla="*/ 18542 w 1327150"/>
              <a:gd name="connsiteY0" fmla="*/ 82169 h 666750"/>
              <a:gd name="connsiteX1" fmla="*/ 84201 w 1327150"/>
              <a:gd name="connsiteY1" fmla="*/ 16510 h 666750"/>
              <a:gd name="connsiteX2" fmla="*/ 1266571 w 1327150"/>
              <a:gd name="connsiteY2" fmla="*/ 16510 h 666750"/>
              <a:gd name="connsiteX3" fmla="*/ 1332229 w 1327150"/>
              <a:gd name="connsiteY3" fmla="*/ 82169 h 666750"/>
              <a:gd name="connsiteX4" fmla="*/ 1332229 w 1327150"/>
              <a:gd name="connsiteY4" fmla="*/ 607695 h 666750"/>
              <a:gd name="connsiteX5" fmla="*/ 1266571 w 1327150"/>
              <a:gd name="connsiteY5" fmla="*/ 673354 h 666750"/>
              <a:gd name="connsiteX6" fmla="*/ 84201 w 1327150"/>
              <a:gd name="connsiteY6" fmla="*/ 673354 h 666750"/>
              <a:gd name="connsiteX7" fmla="*/ 18542 w 1327150"/>
              <a:gd name="connsiteY7" fmla="*/ 607695 h 666750"/>
              <a:gd name="connsiteX8" fmla="*/ 18542 w 1327150"/>
              <a:gd name="connsiteY8" fmla="*/ 82169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7150" h="666750">
                <a:moveTo>
                  <a:pt x="18542" y="82169"/>
                </a:moveTo>
                <a:cubicBezTo>
                  <a:pt x="18542" y="45974"/>
                  <a:pt x="48005" y="16510"/>
                  <a:pt x="84201" y="16510"/>
                </a:cubicBezTo>
                <a:lnTo>
                  <a:pt x="1266571" y="16510"/>
                </a:lnTo>
                <a:cubicBezTo>
                  <a:pt x="1302765" y="16510"/>
                  <a:pt x="1332229" y="45974"/>
                  <a:pt x="1332229" y="82169"/>
                </a:cubicBezTo>
                <a:lnTo>
                  <a:pt x="1332229" y="607695"/>
                </a:lnTo>
                <a:cubicBezTo>
                  <a:pt x="1332229" y="643890"/>
                  <a:pt x="1302765" y="673354"/>
                  <a:pt x="1266571" y="673354"/>
                </a:cubicBezTo>
                <a:lnTo>
                  <a:pt x="84201" y="673354"/>
                </a:lnTo>
                <a:cubicBezTo>
                  <a:pt x="48005" y="673354"/>
                  <a:pt x="18542" y="643890"/>
                  <a:pt x="18542" y="607695"/>
                </a:cubicBezTo>
                <a:lnTo>
                  <a:pt x="18542" y="82169"/>
                </a:lnTo>
                <a:close/>
              </a:path>
            </a:pathLst>
          </a:custGeom>
          <a:solidFill>
            <a:srgbClr val="BD8F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49"/>
          <p:cNvSpPr/>
          <p:nvPr/>
        </p:nvSpPr>
        <p:spPr>
          <a:xfrm>
            <a:off x="2660650" y="4877705"/>
            <a:ext cx="1327150" cy="666750"/>
          </a:xfrm>
          <a:custGeom>
            <a:avLst/>
            <a:gdLst>
              <a:gd name="connsiteX0" fmla="*/ 18542 w 1327150"/>
              <a:gd name="connsiteY0" fmla="*/ 82169 h 666750"/>
              <a:gd name="connsiteX1" fmla="*/ 84201 w 1327150"/>
              <a:gd name="connsiteY1" fmla="*/ 16510 h 666750"/>
              <a:gd name="connsiteX2" fmla="*/ 1266571 w 1327150"/>
              <a:gd name="connsiteY2" fmla="*/ 16510 h 666750"/>
              <a:gd name="connsiteX3" fmla="*/ 1332229 w 1327150"/>
              <a:gd name="connsiteY3" fmla="*/ 82169 h 666750"/>
              <a:gd name="connsiteX4" fmla="*/ 1332229 w 1327150"/>
              <a:gd name="connsiteY4" fmla="*/ 607695 h 666750"/>
              <a:gd name="connsiteX5" fmla="*/ 1266571 w 1327150"/>
              <a:gd name="connsiteY5" fmla="*/ 673354 h 666750"/>
              <a:gd name="connsiteX6" fmla="*/ 84201 w 1327150"/>
              <a:gd name="connsiteY6" fmla="*/ 673354 h 666750"/>
              <a:gd name="connsiteX7" fmla="*/ 18542 w 1327150"/>
              <a:gd name="connsiteY7" fmla="*/ 607695 h 666750"/>
              <a:gd name="connsiteX8" fmla="*/ 18542 w 1327150"/>
              <a:gd name="connsiteY8" fmla="*/ 82169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327150" h="666750">
                <a:moveTo>
                  <a:pt x="18542" y="82169"/>
                </a:moveTo>
                <a:cubicBezTo>
                  <a:pt x="18542" y="45974"/>
                  <a:pt x="48005" y="16510"/>
                  <a:pt x="84201" y="16510"/>
                </a:cubicBezTo>
                <a:lnTo>
                  <a:pt x="1266571" y="16510"/>
                </a:lnTo>
                <a:cubicBezTo>
                  <a:pt x="1302765" y="16510"/>
                  <a:pt x="1332229" y="45974"/>
                  <a:pt x="1332229" y="82169"/>
                </a:cubicBezTo>
                <a:lnTo>
                  <a:pt x="1332229" y="607695"/>
                </a:lnTo>
                <a:cubicBezTo>
                  <a:pt x="1332229" y="643890"/>
                  <a:pt x="1302765" y="673354"/>
                  <a:pt x="1266571" y="673354"/>
                </a:cubicBezTo>
                <a:lnTo>
                  <a:pt x="84201" y="673354"/>
                </a:lnTo>
                <a:cubicBezTo>
                  <a:pt x="48005" y="673354"/>
                  <a:pt x="18542" y="643890"/>
                  <a:pt x="18542" y="607695"/>
                </a:cubicBezTo>
                <a:lnTo>
                  <a:pt x="18542" y="8216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191">
            <a:solidFill>
              <a:srgbClr val="FEFE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50"/>
          <p:cNvSpPr/>
          <p:nvPr/>
        </p:nvSpPr>
        <p:spPr>
          <a:xfrm>
            <a:off x="3981450" y="5207905"/>
            <a:ext cx="527050" cy="6350"/>
          </a:xfrm>
          <a:custGeom>
            <a:avLst/>
            <a:gdLst>
              <a:gd name="connsiteX0" fmla="*/ 11429 w 527050"/>
              <a:gd name="connsiteY0" fmla="*/ 14097 h 6350"/>
              <a:gd name="connsiteX1" fmla="*/ 537083 w 527050"/>
              <a:gd name="connsiteY1" fmla="*/ 14097 h 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7050" h="6350">
                <a:moveTo>
                  <a:pt x="11429" y="14097"/>
                </a:moveTo>
                <a:lnTo>
                  <a:pt x="537083" y="14097"/>
                </a:lnTo>
              </a:path>
            </a:pathLst>
          </a:custGeom>
          <a:ln w="12191">
            <a:solidFill>
              <a:srgbClr val="518AC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51"/>
          <p:cNvSpPr txBox="1"/>
          <p:nvPr/>
        </p:nvSpPr>
        <p:spPr>
          <a:xfrm>
            <a:off x="6489191" y="1678067"/>
            <a:ext cx="1179043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-5" dirty="0">
                <a:solidFill>
                  <a:srgbClr val="FEFEFE"/>
                </a:solidFill>
                <a:latin typeface="Calibri"/>
                <a:ea typeface="Calibri"/>
              </a:rPr>
              <a:t>User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000" spc="-5" dirty="0">
                <a:solidFill>
                  <a:srgbClr val="FEFEFE"/>
                </a:solidFill>
                <a:latin typeface="Calibri"/>
                <a:ea typeface="Calibri"/>
              </a:rPr>
              <a:t>story</a:t>
            </a:r>
          </a:p>
        </p:txBody>
      </p:sp>
      <p:sp>
        <p:nvSpPr>
          <p:cNvPr id="17" name="TextBox 52"/>
          <p:cNvSpPr txBox="1"/>
          <p:nvPr/>
        </p:nvSpPr>
        <p:spPr>
          <a:xfrm>
            <a:off x="4557648" y="2055561"/>
            <a:ext cx="1367315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5" dirty="0">
                <a:solidFill>
                  <a:srgbClr val="FEFEFE"/>
                </a:solidFill>
                <a:latin typeface="Calibri"/>
                <a:ea typeface="Calibri"/>
              </a:rPr>
              <a:t>Epic/The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me</a:t>
            </a:r>
          </a:p>
        </p:txBody>
      </p:sp>
      <p:sp>
        <p:nvSpPr>
          <p:cNvPr id="18" name="TextBox 53"/>
          <p:cNvSpPr txBox="1"/>
          <p:nvPr/>
        </p:nvSpPr>
        <p:spPr>
          <a:xfrm>
            <a:off x="6620256" y="2433589"/>
            <a:ext cx="2887701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708657" algn="l"/>
              </a:tabLst>
            </a:pPr>
            <a:r>
              <a:rPr lang="en-US" altLang="zh-CN" sz="2000" spc="-10" dirty="0">
                <a:solidFill>
                  <a:srgbClr val="FEFEFE"/>
                </a:solidFill>
                <a:latin typeface="Calibri"/>
                <a:ea typeface="Calibri"/>
              </a:rPr>
              <a:t>Feature	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User</a:t>
            </a:r>
            <a:r>
              <a:rPr lang="en-US" altLang="zh-CN" sz="2000" spc="-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story</a:t>
            </a:r>
          </a:p>
        </p:txBody>
      </p:sp>
      <p:sp>
        <p:nvSpPr>
          <p:cNvPr id="19" name="TextBox 54"/>
          <p:cNvSpPr txBox="1"/>
          <p:nvPr/>
        </p:nvSpPr>
        <p:spPr>
          <a:xfrm>
            <a:off x="3112897" y="2811541"/>
            <a:ext cx="573408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-5" dirty="0">
                <a:solidFill>
                  <a:srgbClr val="FEFEFE"/>
                </a:solidFill>
                <a:latin typeface="Calibri"/>
                <a:ea typeface="Calibri"/>
              </a:rPr>
              <a:t>I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dea</a:t>
            </a:r>
          </a:p>
        </p:txBody>
      </p:sp>
      <p:sp>
        <p:nvSpPr>
          <p:cNvPr id="20" name="TextBox 55"/>
          <p:cNvSpPr txBox="1"/>
          <p:nvPr/>
        </p:nvSpPr>
        <p:spPr>
          <a:xfrm>
            <a:off x="6489191" y="3189493"/>
            <a:ext cx="1179043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-5" dirty="0">
                <a:solidFill>
                  <a:srgbClr val="FEFEFE"/>
                </a:solidFill>
                <a:latin typeface="Calibri"/>
                <a:ea typeface="Calibri"/>
              </a:rPr>
              <a:t>User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000" spc="-5" dirty="0">
                <a:solidFill>
                  <a:srgbClr val="FEFEFE"/>
                </a:solidFill>
                <a:latin typeface="Calibri"/>
                <a:ea typeface="Calibri"/>
              </a:rPr>
              <a:t>story</a:t>
            </a:r>
          </a:p>
        </p:txBody>
      </p:sp>
      <p:sp>
        <p:nvSpPr>
          <p:cNvPr id="21" name="TextBox 56"/>
          <p:cNvSpPr txBox="1"/>
          <p:nvPr/>
        </p:nvSpPr>
        <p:spPr>
          <a:xfrm>
            <a:off x="4780534" y="3567116"/>
            <a:ext cx="918336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spc="-15" dirty="0">
                <a:solidFill>
                  <a:srgbClr val="FEFEFE"/>
                </a:solidFill>
                <a:latin typeface="Calibri"/>
                <a:ea typeface="Calibri"/>
              </a:rPr>
              <a:t>Fea</a:t>
            </a:r>
            <a:r>
              <a:rPr lang="en-US" altLang="zh-CN" sz="2000" spc="-5" dirty="0">
                <a:solidFill>
                  <a:srgbClr val="FEFEFE"/>
                </a:solidFill>
                <a:latin typeface="Calibri"/>
                <a:ea typeface="Calibri"/>
              </a:rPr>
              <a:t>ture</a:t>
            </a:r>
          </a:p>
        </p:txBody>
      </p:sp>
      <p:sp>
        <p:nvSpPr>
          <p:cNvPr id="22" name="TextBox 57"/>
          <p:cNvSpPr txBox="1"/>
          <p:nvPr/>
        </p:nvSpPr>
        <p:spPr>
          <a:xfrm>
            <a:off x="1091488" y="3945144"/>
            <a:ext cx="8416469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5528767" algn="l"/>
                <a:tab pos="7237424" algn="l"/>
              </a:tabLst>
            </a:pPr>
            <a:r>
              <a:rPr lang="en-US" altLang="zh-CN" sz="2000" spc="-5" dirty="0">
                <a:solidFill>
                  <a:srgbClr val="FEFEFE"/>
                </a:solidFill>
                <a:latin typeface="Calibri"/>
                <a:ea typeface="Calibri"/>
              </a:rPr>
              <a:t>Product	</a:t>
            </a:r>
            <a:r>
              <a:rPr lang="en-US" altLang="zh-CN" sz="2000" spc="-10" dirty="0">
                <a:solidFill>
                  <a:srgbClr val="FEFEFE"/>
                </a:solidFill>
                <a:latin typeface="Calibri"/>
                <a:ea typeface="Calibri"/>
              </a:rPr>
              <a:t>Feature	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User</a:t>
            </a:r>
            <a:r>
              <a:rPr lang="en-US" altLang="zh-CN" sz="2000" spc="-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story</a:t>
            </a:r>
          </a:p>
        </p:txBody>
      </p:sp>
      <p:sp>
        <p:nvSpPr>
          <p:cNvPr id="23" name="TextBox 58"/>
          <p:cNvSpPr txBox="1"/>
          <p:nvPr/>
        </p:nvSpPr>
        <p:spPr>
          <a:xfrm>
            <a:off x="6406896" y="4701048"/>
            <a:ext cx="4951620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053082" algn="l"/>
                <a:tab pos="3751198" algn="l"/>
              </a:tabLst>
            </a:pPr>
            <a:r>
              <a:rPr lang="en-US" altLang="zh-CN" sz="2000" spc="-5" dirty="0">
                <a:solidFill>
                  <a:srgbClr val="FEFEFE"/>
                </a:solidFill>
                <a:latin typeface="Calibri"/>
                <a:ea typeface="Calibri"/>
              </a:rPr>
              <a:t>Component	</a:t>
            </a:r>
            <a:r>
              <a:rPr lang="en-US" altLang="zh-CN" sz="2000" spc="-10" dirty="0">
                <a:solidFill>
                  <a:srgbClr val="FEFEFE"/>
                </a:solidFill>
                <a:latin typeface="Calibri"/>
                <a:ea typeface="Calibri"/>
              </a:rPr>
              <a:t>Feature	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User</a:t>
            </a:r>
            <a:r>
              <a:rPr lang="en-US" altLang="zh-CN" sz="2000" spc="-44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Story</a:t>
            </a:r>
          </a:p>
        </p:txBody>
      </p:sp>
      <p:sp>
        <p:nvSpPr>
          <p:cNvPr id="24" name="TextBox 59"/>
          <p:cNvSpPr txBox="1"/>
          <p:nvPr/>
        </p:nvSpPr>
        <p:spPr>
          <a:xfrm>
            <a:off x="3112897" y="5078746"/>
            <a:ext cx="2810584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444751" algn="l"/>
              </a:tabLst>
            </a:pP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Idea	</a:t>
            </a:r>
            <a:r>
              <a:rPr lang="en-US" altLang="zh-CN" sz="2000" spc="-5" dirty="0">
                <a:solidFill>
                  <a:srgbClr val="FEFEFE"/>
                </a:solidFill>
                <a:latin typeface="Calibri"/>
                <a:ea typeface="Calibri"/>
              </a:rPr>
              <a:t>Epic/Theme</a:t>
            </a:r>
          </a:p>
        </p:txBody>
      </p:sp>
      <p:sp>
        <p:nvSpPr>
          <p:cNvPr id="25" name="TextBox 60"/>
          <p:cNvSpPr txBox="1"/>
          <p:nvPr/>
        </p:nvSpPr>
        <p:spPr>
          <a:xfrm>
            <a:off x="6620256" y="5456698"/>
            <a:ext cx="2887701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708657" algn="l"/>
              </a:tabLst>
            </a:pPr>
            <a:r>
              <a:rPr lang="en-US" altLang="zh-CN" sz="2000" spc="-10" dirty="0">
                <a:solidFill>
                  <a:srgbClr val="FEFEFE"/>
                </a:solidFill>
                <a:latin typeface="Calibri"/>
                <a:ea typeface="Calibri"/>
              </a:rPr>
              <a:t>Feature	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User</a:t>
            </a:r>
            <a:r>
              <a:rPr lang="en-US" altLang="zh-CN" sz="2000" spc="-8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FEFEFE"/>
                </a:solidFill>
                <a:latin typeface="Calibri"/>
                <a:ea typeface="Calibri"/>
              </a:rPr>
              <a:t>story</a:t>
            </a:r>
          </a:p>
        </p:txBody>
      </p:sp>
      <p:sp>
        <p:nvSpPr>
          <p:cNvPr id="26" name="TextBox 61"/>
          <p:cNvSpPr txBox="1"/>
          <p:nvPr/>
        </p:nvSpPr>
        <p:spPr>
          <a:xfrm>
            <a:off x="7199121" y="6425682"/>
            <a:ext cx="1621063" cy="274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00" spc="-5" dirty="0">
                <a:solidFill>
                  <a:srgbClr val="FEFEFE"/>
                </a:solidFill>
                <a:latin typeface="Calibri"/>
                <a:ea typeface="Calibri"/>
              </a:rPr>
              <a:t>Product</a:t>
            </a:r>
            <a:r>
              <a:rPr lang="en-US" altLang="zh-CN" sz="1800" spc="20" dirty="0">
                <a:solidFill>
                  <a:srgbClr val="FEFEFE"/>
                </a:solidFill>
                <a:latin typeface="Calibri"/>
                <a:cs typeface="Calibri"/>
              </a:rPr>
              <a:t> </a:t>
            </a:r>
            <a:r>
              <a:rPr lang="en-US" altLang="zh-CN" sz="1800" spc="-5" dirty="0">
                <a:solidFill>
                  <a:srgbClr val="FEFEFE"/>
                </a:solidFill>
                <a:latin typeface="Calibri"/>
                <a:ea typeface="Calibri"/>
              </a:rPr>
              <a:t>Backlog</a:t>
            </a:r>
          </a:p>
        </p:txBody>
      </p:sp>
    </p:spTree>
    <p:extLst>
      <p:ext uri="{BB962C8B-B14F-4D97-AF65-F5344CB8AC3E}">
        <p14:creationId xmlns:p14="http://schemas.microsoft.com/office/powerpoint/2010/main" val="2186102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User </a:t>
            </a:r>
            <a:r>
              <a:rPr lang="en-US" dirty="0" smtClean="0"/>
              <a:t>Story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27</a:t>
            </a:fld>
            <a:endParaRPr lang="x-none"/>
          </a:p>
        </p:txBody>
      </p:sp>
      <p:sp>
        <p:nvSpPr>
          <p:cNvPr id="4" name="Rectangle 3"/>
          <p:cNvSpPr/>
          <p:nvPr/>
        </p:nvSpPr>
        <p:spPr>
          <a:xfrm>
            <a:off x="525780" y="1802913"/>
            <a:ext cx="11120260" cy="35291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FE0000"/>
                </a:solidFill>
                <a:latin typeface="Calibri"/>
                <a:ea typeface="Calibri"/>
              </a:rPr>
              <a:t>&lt;user</a:t>
            </a:r>
            <a:r>
              <a:rPr lang="en-US" altLang="zh-CN" sz="2400" dirty="0">
                <a:solidFill>
                  <a:srgbClr val="FE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FE0000"/>
                </a:solidFill>
                <a:latin typeface="Calibri"/>
                <a:ea typeface="Calibri"/>
              </a:rPr>
              <a:t>type&gt;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,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want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6EBF"/>
                </a:solidFill>
                <a:latin typeface="Calibri"/>
                <a:ea typeface="Calibri"/>
              </a:rPr>
              <a:t>&lt;some</a:t>
            </a:r>
            <a:r>
              <a:rPr lang="en-US" altLang="zh-CN" sz="2400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6EBF"/>
                </a:solidFill>
                <a:latin typeface="Calibri"/>
                <a:ea typeface="Calibri"/>
              </a:rPr>
              <a:t>things/goals&gt;</a:t>
            </a:r>
            <a:r>
              <a:rPr lang="en-US" altLang="zh-CN" sz="2400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so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that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6EBF"/>
                </a:solidFill>
                <a:latin typeface="Calibri"/>
                <a:ea typeface="Calibri"/>
              </a:rPr>
              <a:t>&lt;some</a:t>
            </a:r>
            <a:r>
              <a:rPr lang="en-US" altLang="zh-CN" sz="2400" spc="-94" dirty="0">
                <a:solidFill>
                  <a:srgbClr val="006EBF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6EBF"/>
                </a:solidFill>
                <a:latin typeface="Calibri"/>
                <a:ea typeface="Calibri"/>
              </a:rPr>
              <a:t>reasons&gt;</a:t>
            </a:r>
          </a:p>
          <a:p>
            <a:pPr indent="457454">
              <a:spcBef>
                <a:spcPts val="215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0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3</a:t>
            </a:r>
            <a:r>
              <a:rPr lang="en-US" altLang="zh-CN" sz="2000" spc="11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C’s</a:t>
            </a:r>
          </a:p>
          <a:p>
            <a:pPr indent="457454">
              <a:spcBef>
                <a:spcPts val="215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000" spc="2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spc="-5" dirty="0">
                <a:solidFill>
                  <a:srgbClr val="000000"/>
                </a:solidFill>
                <a:latin typeface="Calibri"/>
                <a:ea typeface="Calibri"/>
              </a:rPr>
              <a:t>Who</a:t>
            </a:r>
          </a:p>
          <a:p>
            <a:pPr>
              <a:lnSpc>
                <a:spcPts val="1000"/>
              </a:lnSpc>
            </a:pPr>
            <a:endParaRPr lang="en-US" sz="2400" dirty="0"/>
          </a:p>
          <a:p>
            <a:pPr>
              <a:lnSpc>
                <a:spcPts val="1000"/>
              </a:lnSpc>
            </a:pPr>
            <a:endParaRPr lang="en-US" sz="2400" dirty="0"/>
          </a:p>
          <a:p>
            <a:pPr>
              <a:lnSpc>
                <a:spcPts val="1000"/>
              </a:lnSpc>
            </a:pPr>
            <a:endParaRPr lang="en-US" sz="2400" dirty="0"/>
          </a:p>
          <a:p>
            <a:pPr>
              <a:lnSpc>
                <a:spcPts val="1679"/>
              </a:lnSpc>
            </a:pPr>
            <a:endParaRPr lang="en-US" sz="2400" dirty="0"/>
          </a:p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it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good</a:t>
            </a:r>
            <a:r>
              <a:rPr lang="en-US" altLang="zh-CN" sz="2400" spc="-6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story:</a:t>
            </a:r>
          </a:p>
          <a:p>
            <a:pPr>
              <a:lnSpc>
                <a:spcPts val="669"/>
              </a:lnSpc>
            </a:pPr>
            <a:endParaRPr lang="en-US" sz="2400" dirty="0"/>
          </a:p>
          <a:p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4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As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</a:t>
            </a:r>
            <a:r>
              <a:rPr lang="en-US" altLang="zh-CN" sz="24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developer,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I</a:t>
            </a:r>
            <a:r>
              <a:rPr lang="en-US" altLang="zh-CN" sz="24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want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an</a:t>
            </a:r>
            <a:r>
              <a:rPr lang="en-US" altLang="zh-CN" sz="24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to</a:t>
            </a:r>
            <a:r>
              <a:rPr lang="en-US" altLang="zh-CN" sz="24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work</a:t>
            </a:r>
            <a:r>
              <a:rPr lang="en-US" altLang="zh-CN" sz="24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with</a:t>
            </a:r>
            <a:r>
              <a:rPr lang="en-US" altLang="zh-CN" sz="2400" spc="-3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my</a:t>
            </a:r>
            <a:r>
              <a:rPr lang="en-US" altLang="zh-CN" sz="24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Calibri"/>
                <a:ea typeface="Calibri"/>
              </a:rPr>
              <a:t>API</a:t>
            </a:r>
          </a:p>
          <a:p>
            <a:pPr indent="457454">
              <a:spcBef>
                <a:spcPts val="204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000" spc="-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All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parameters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(ref.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doc)</a:t>
            </a:r>
            <a:r>
              <a:rPr lang="en-US" altLang="zh-CN" sz="2000" spc="-3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are</a:t>
            </a:r>
            <a:r>
              <a:rPr lang="en-US" altLang="zh-CN" sz="2000" spc="-2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correctly</a:t>
            </a:r>
            <a:r>
              <a:rPr lang="en-US" altLang="zh-CN" sz="2000" spc="-35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exposed</a:t>
            </a:r>
          </a:p>
          <a:p>
            <a:pPr indent="457454">
              <a:spcBef>
                <a:spcPts val="215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0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Follow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code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standard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and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solution</a:t>
            </a:r>
            <a:r>
              <a:rPr lang="en-US" altLang="zh-CN" sz="2000" spc="64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agreed</a:t>
            </a:r>
          </a:p>
          <a:p>
            <a:pPr indent="457454">
              <a:spcBef>
                <a:spcPts val="215"/>
              </a:spcBef>
            </a:pPr>
            <a:r>
              <a:rPr lang="en-US" altLang="zh-CN" sz="200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2000" spc="1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No</a:t>
            </a:r>
            <a:r>
              <a:rPr lang="en-US" altLang="zh-CN" sz="2000" spc="120" dirty="0">
                <a:solidFill>
                  <a:srgbClr val="000000"/>
                </a:solidFill>
                <a:latin typeface="Calibri"/>
                <a:cs typeface="Calibri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Calibri"/>
                <a:ea typeface="Calibri"/>
              </a:rPr>
              <a:t>bugs</a:t>
            </a:r>
          </a:p>
        </p:txBody>
      </p:sp>
    </p:spTree>
    <p:extLst>
      <p:ext uri="{BB962C8B-B14F-4D97-AF65-F5344CB8AC3E}">
        <p14:creationId xmlns:p14="http://schemas.microsoft.com/office/powerpoint/2010/main" val="2881561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Process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28</a:t>
            </a:fld>
            <a:endParaRPr lang="x-non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9670" y="1061091"/>
            <a:ext cx="8139584" cy="553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127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Events Time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29</a:t>
            </a:fld>
            <a:endParaRPr lang="x-none"/>
          </a:p>
        </p:txBody>
      </p:sp>
      <p:pic>
        <p:nvPicPr>
          <p:cNvPr id="4" name="Picture 2" descr="Kết quả hình ảnh cho scrum events timebo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936" y="901608"/>
            <a:ext cx="8340123" cy="552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5626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70490E-B4CB-4C48-929F-E0B446DE2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67" y="0"/>
            <a:ext cx="12187066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D0291-4B66-E049-A0A9-EE2177C7C787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4800" b="1" spc="-100" dirty="0">
                <a:solidFill>
                  <a:srgbClr val="F37121"/>
                </a:solidFill>
                <a:latin typeface="BR Omega" pitchFamily="2" charset="77"/>
                <a:cs typeface="Arial" panose="020B0604020202020204" pitchFamily="34" charset="0"/>
              </a:rPr>
              <a:t>00. </a:t>
            </a:r>
            <a:r>
              <a:rPr lang="en-US" sz="4800" b="1" spc="-100" dirty="0">
                <a:solidFill>
                  <a:srgbClr val="172054"/>
                </a:solidFill>
                <a:latin typeface="BR Omega" pitchFamily="2" charset="77"/>
                <a:cs typeface="Arial" panose="020B0604020202020204" pitchFamily="34" charset="0"/>
              </a:rPr>
              <a:t>SOMETHING ABOUT MYSELF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818E5D-061B-6646-B4A0-26A6979F666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6787" b="26203"/>
          <a:stretch/>
        </p:blipFill>
        <p:spPr>
          <a:xfrm>
            <a:off x="262054" y="3902927"/>
            <a:ext cx="2942038" cy="981307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E096D42-5215-4747-90F6-659F764B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E69268-9C8B-4EBF-A9EE-DC5DC2D48DC3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5651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Scrum Timelines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30</a:t>
            </a:fld>
            <a:endParaRPr lang="x-none"/>
          </a:p>
        </p:txBody>
      </p:sp>
      <p:pic>
        <p:nvPicPr>
          <p:cNvPr id="4" name="Picture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4842" y="1271952"/>
            <a:ext cx="4942031" cy="4942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442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31</a:t>
            </a:fld>
            <a:endParaRPr lang="x-none"/>
          </a:p>
        </p:txBody>
      </p:sp>
      <p:pic>
        <p:nvPicPr>
          <p:cNvPr id="4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65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1BAEC-2F35-9E4E-822B-46FF5EB8B540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0FE60-B900-8743-81EA-8590FF02BE15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19226D"/>
                </a:solidFill>
                <a:latin typeface="BR Omega VN" pitchFamily="2" charset="77"/>
              </a:rPr>
              <a:t>AGENDA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0700B9-396B-F94A-B785-85220A672262}"/>
              </a:ext>
            </a:extLst>
          </p:cNvPr>
          <p:cNvGrpSpPr/>
          <p:nvPr/>
        </p:nvGrpSpPr>
        <p:grpSpPr>
          <a:xfrm>
            <a:off x="4744496" y="2518101"/>
            <a:ext cx="6106924" cy="773712"/>
            <a:chOff x="5829424" y="1893693"/>
            <a:chExt cx="7956148" cy="1008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A0757-B179-2346-B244-C95262501B00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B77D34-59AC-564E-A016-CE9A807742A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76B1E6D-3CEF-F74B-8F34-20975835D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A3045B-ABCF-A74A-8F1D-28DE093DD565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13FCF-3514-E041-B741-76142C83DFE8}"/>
                </a:ext>
              </a:extLst>
            </p:cNvPr>
            <p:cNvSpPr txBox="1"/>
            <p:nvPr/>
          </p:nvSpPr>
          <p:spPr>
            <a:xfrm>
              <a:off x="7164405" y="2191587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BR Omega VN" pitchFamily="2" charset="77"/>
                </a:rPr>
                <a:t>Pros </a:t>
              </a:r>
              <a:r>
                <a:rPr lang="en-US" sz="2000" b="1" dirty="0">
                  <a:solidFill>
                    <a:prstClr val="white"/>
                  </a:solidFill>
                  <a:latin typeface="BR Omega VN" pitchFamily="2" charset="77"/>
                </a:rPr>
                <a:t>and Cons of </a:t>
              </a:r>
              <a:r>
                <a:rPr lang="en-US" sz="2000" b="1" dirty="0" err="1">
                  <a:solidFill>
                    <a:prstClr val="white"/>
                  </a:solidFill>
                  <a:latin typeface="BR Omega VN" pitchFamily="2" charset="77"/>
                </a:rPr>
                <a:t>Microservices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610524-0DFA-634F-863B-68CCA9095A1E}"/>
              </a:ext>
            </a:extLst>
          </p:cNvPr>
          <p:cNvGrpSpPr/>
          <p:nvPr/>
        </p:nvGrpSpPr>
        <p:grpSpPr>
          <a:xfrm>
            <a:off x="4744495" y="4693414"/>
            <a:ext cx="6106924" cy="773714"/>
            <a:chOff x="5829424" y="4069003"/>
            <a:chExt cx="7956148" cy="1008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EE0B513-0395-394D-B3DD-0F88D4AA6741}"/>
                </a:ext>
              </a:extLst>
            </p:cNvPr>
            <p:cNvGrpSpPr/>
            <p:nvPr/>
          </p:nvGrpSpPr>
          <p:grpSpPr>
            <a:xfrm>
              <a:off x="5829424" y="4069003"/>
              <a:ext cx="1008000" cy="1008000"/>
              <a:chOff x="5829424" y="4069003"/>
              <a:chExt cx="1008000" cy="10080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4CBECF1-7A1A-1648-981C-DC8D440D0F9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406900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C57C8F3-8BA8-1E4D-A7C9-35671FEF3D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413987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B4D598-C08D-294D-947A-9FD0E4EEE309}"/>
                  </a:ext>
                </a:extLst>
              </p:cNvPr>
              <p:cNvSpPr txBox="1"/>
              <p:nvPr/>
            </p:nvSpPr>
            <p:spPr>
              <a:xfrm>
                <a:off x="6191447" y="4259172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4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910B11-EE25-6348-818D-8928A5AE19F8}"/>
                </a:ext>
              </a:extLst>
            </p:cNvPr>
            <p:cNvSpPr txBox="1"/>
            <p:nvPr/>
          </p:nvSpPr>
          <p:spPr>
            <a:xfrm>
              <a:off x="7189571" y="4331169"/>
              <a:ext cx="6596001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BR Omega VN" pitchFamily="2" charset="77"/>
                </a:rPr>
                <a:t>Q&amp;A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DBD324-A163-B74F-BB58-97AA6EB6043A}"/>
              </a:ext>
            </a:extLst>
          </p:cNvPr>
          <p:cNvGrpSpPr/>
          <p:nvPr/>
        </p:nvGrpSpPr>
        <p:grpSpPr>
          <a:xfrm>
            <a:off x="4744496" y="1430449"/>
            <a:ext cx="6117171" cy="773713"/>
            <a:chOff x="5807760" y="1383135"/>
            <a:chExt cx="7969499" cy="1008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7A860F-6F27-6A40-9312-4CA83B52FACB}"/>
                </a:ext>
              </a:extLst>
            </p:cNvPr>
            <p:cNvGrpSpPr/>
            <p:nvPr/>
          </p:nvGrpSpPr>
          <p:grpSpPr>
            <a:xfrm>
              <a:off x="5807760" y="1383135"/>
              <a:ext cx="7969499" cy="1008000"/>
              <a:chOff x="5829424" y="806038"/>
              <a:chExt cx="7969499" cy="10080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00C3D81-B155-1F4C-9F57-9C3137E8DFF0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6EBEB63-E6F2-4844-A53F-5519696E6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BF585F2-A81A-D047-87D6-A253AC2C40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8DC90B5-EABF-D44D-9BEE-9288DC367A89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R Omega VN" pitchFamily="2" charset="77"/>
                    </a:rPr>
                    <a:t>1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FBCB3D-4734-2147-855F-1B385859FBD1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634518" cy="52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noProof="0" dirty="0" smtClean="0">
                    <a:solidFill>
                      <a:prstClr val="white"/>
                    </a:solidFill>
                    <a:latin typeface="BR Omega VN" pitchFamily="2" charset="77"/>
                  </a:rPr>
                  <a:t>What is </a:t>
                </a:r>
                <a:r>
                  <a:rPr lang="en-US" sz="2000" b="1" noProof="0" dirty="0" err="1" smtClean="0">
                    <a:solidFill>
                      <a:prstClr val="white"/>
                    </a:solidFill>
                    <a:latin typeface="BR Omega VN" pitchFamily="2" charset="77"/>
                  </a:rPr>
                  <a:t>Microservice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C0BE3AF-872D-B846-B36F-818286404C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67FCB2-FAB3-784B-A12C-6930CB633274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AF98C4-3876-0B40-9D08-E42F59EC706E}"/>
              </a:ext>
            </a:extLst>
          </p:cNvPr>
          <p:cNvGrpSpPr/>
          <p:nvPr/>
        </p:nvGrpSpPr>
        <p:grpSpPr>
          <a:xfrm>
            <a:off x="4744495" y="3605758"/>
            <a:ext cx="6117172" cy="773714"/>
            <a:chOff x="4709565" y="3508655"/>
            <a:chExt cx="7969500" cy="10080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94835-20E9-BB4B-BB2D-D58D4FC94FE0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CB4F0D-2D01-0F4D-8C16-60C65D81A1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2B5E1C-A285-1E41-AB0E-472954AA6D5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230267-6C75-384A-9301-F0545AE360A3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3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2B472A-996E-8443-9D1A-FC9B3BA7A101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 err="1" smtClean="0">
                  <a:solidFill>
                    <a:prstClr val="white"/>
                  </a:solidFill>
                  <a:latin typeface="BR Omega VN" pitchFamily="2" charset="77"/>
                </a:rPr>
                <a:t>Microservices</a:t>
              </a:r>
              <a:r>
                <a:rPr lang="en-US" sz="2000" b="1" dirty="0" smtClean="0">
                  <a:solidFill>
                    <a:prstClr val="white"/>
                  </a:solidFill>
                  <a:latin typeface="BR Omega VN" pitchFamily="2" charset="77"/>
                </a:rPr>
                <a:t> </a:t>
              </a:r>
              <a:r>
                <a:rPr lang="en-US" sz="2000" b="1" dirty="0">
                  <a:solidFill>
                    <a:prstClr val="white"/>
                  </a:solidFill>
                  <a:latin typeface="BR Omega VN" pitchFamily="2" charset="77"/>
                </a:rPr>
                <a:t>Application</a:t>
              </a: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599A4222-0553-F846-B653-EB8CF4BF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</p:spPr>
      </p:pic>
      <p:sp>
        <p:nvSpPr>
          <p:cNvPr id="49" name="Footer Placeholder 2">
            <a:extLst>
              <a:ext uri="{FF2B5EF4-FFF2-40B4-BE49-F238E27FC236}">
                <a16:creationId xmlns:a16="http://schemas.microsoft.com/office/drawing/2014/main" id="{EE37BB88-21D1-EF4A-ADFD-7B9A3DB67557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32</a:t>
            </a:fld>
            <a:endParaRPr lang="x-non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30FBDE-936F-7344-A712-81E8DE943090}"/>
              </a:ext>
            </a:extLst>
          </p:cNvPr>
          <p:cNvSpPr txBox="1"/>
          <p:nvPr/>
        </p:nvSpPr>
        <p:spPr>
          <a:xfrm>
            <a:off x="924109" y="3556549"/>
            <a:ext cx="36801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i="1" dirty="0">
                <a:solidFill>
                  <a:srgbClr val="19226D"/>
                </a:solidFill>
                <a:latin typeface="BR Omega VN" pitchFamily="2" charset="77"/>
              </a:rPr>
              <a:t>REQUIREMENT PROCESS</a:t>
            </a:r>
          </a:p>
        </p:txBody>
      </p:sp>
    </p:spTree>
    <p:extLst>
      <p:ext uri="{BB962C8B-B14F-4D97-AF65-F5344CB8AC3E}">
        <p14:creationId xmlns:p14="http://schemas.microsoft.com/office/powerpoint/2010/main" val="4141063024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01. </a:t>
            </a:r>
            <a:r>
              <a:rPr lang="en-US" sz="4800" b="1" noProof="0" dirty="0" smtClean="0">
                <a:solidFill>
                  <a:prstClr val="white"/>
                </a:solidFill>
                <a:latin typeface="BR Omega VN" pitchFamily="2" charset="77"/>
              </a:rPr>
              <a:t>What is </a:t>
            </a:r>
            <a:r>
              <a:rPr lang="en-US" sz="4800" b="1" noProof="0" dirty="0" err="1" smtClean="0">
                <a:solidFill>
                  <a:prstClr val="white"/>
                </a:solidFill>
                <a:latin typeface="BR Omega VN" pitchFamily="2" charset="77"/>
              </a:rPr>
              <a:t>Microservice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33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24480344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34</a:t>
            </a:fld>
            <a:endParaRPr lang="x-none"/>
          </a:p>
        </p:txBody>
      </p:sp>
      <p:pic>
        <p:nvPicPr>
          <p:cNvPr id="16" name="Picture 6" descr="AIWA-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7649" y="1196753"/>
            <a:ext cx="6048375" cy="5522913"/>
          </a:xfrm>
          <a:prstGeom prst="rect">
            <a:avLst/>
          </a:prstGeom>
          <a:noFill/>
        </p:spPr>
      </p:pic>
      <p:sp>
        <p:nvSpPr>
          <p:cNvPr id="17" name="WordArt 8"/>
          <p:cNvSpPr>
            <a:spLocks noChangeArrowheads="1" noChangeShapeType="1" noTextEdit="1"/>
          </p:cNvSpPr>
          <p:nvPr/>
        </p:nvSpPr>
        <p:spPr bwMode="auto">
          <a:xfrm>
            <a:off x="3114676" y="1125538"/>
            <a:ext cx="597217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t-EE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Everything is integrated</a:t>
            </a:r>
          </a:p>
        </p:txBody>
      </p:sp>
    </p:spTree>
    <p:extLst>
      <p:ext uri="{BB962C8B-B14F-4D97-AF65-F5344CB8AC3E}">
        <p14:creationId xmlns:p14="http://schemas.microsoft.com/office/powerpoint/2010/main" val="3853561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But, what happens if...</a:t>
            </a:r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35</a:t>
            </a:fld>
            <a:endParaRPr lang="x-none"/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>
          <a:xfrm>
            <a:off x="796275" y="2600111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200" dirty="0" smtClean="0"/>
              <a:t>We want a double cassette</a:t>
            </a:r>
          </a:p>
          <a:p>
            <a:r>
              <a:rPr lang="en-US" sz="3200" dirty="0" smtClean="0"/>
              <a:t>Or a CD player</a:t>
            </a:r>
          </a:p>
          <a:p>
            <a:r>
              <a:rPr lang="en-US" sz="3200" dirty="0" smtClean="0"/>
              <a:t>Or a digital radio</a:t>
            </a:r>
          </a:p>
          <a:p>
            <a:r>
              <a:rPr lang="en-US" sz="3200" dirty="0" smtClean="0"/>
              <a:t>...</a:t>
            </a:r>
          </a:p>
          <a:p>
            <a:endParaRPr lang="en-US" sz="3200" dirty="0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96275" y="1283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19226D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sz="3600" dirty="0" smtClean="0">
                <a:solidFill>
                  <a:srgbClr val="FF0000"/>
                </a:solidFill>
              </a:rPr>
              <a:t>But, what happens if...</a:t>
            </a:r>
            <a:endParaRPr lang="en-US" sz="3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117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But, what happens if...</a:t>
            </a:r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36</a:t>
            </a:fld>
            <a:endParaRPr lang="x-none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96275" y="1283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19226D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</a:rPr>
              <a:t>We have to change the whole thing</a:t>
            </a:r>
          </a:p>
        </p:txBody>
      </p:sp>
      <p:pic>
        <p:nvPicPr>
          <p:cNvPr id="16" name="Picture 4" descr="radio-bp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44901" y="2400301"/>
            <a:ext cx="4900613" cy="29257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25933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But, what happens if...</a:t>
            </a:r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37</a:t>
            </a:fld>
            <a:endParaRPr lang="x-none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96275" y="1283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19226D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</a:rPr>
              <a:t>Again</a:t>
            </a:r>
          </a:p>
        </p:txBody>
      </p:sp>
      <p:pic>
        <p:nvPicPr>
          <p:cNvPr id="13" name="Picture 4" descr="radi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9525" y="1600201"/>
            <a:ext cx="4552950" cy="45259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34196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But, what happens if...</a:t>
            </a:r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38</a:t>
            </a:fld>
            <a:endParaRPr lang="x-none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96275" y="1283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19226D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</a:rPr>
              <a:t>With Modular Applications</a:t>
            </a:r>
          </a:p>
        </p:txBody>
      </p:sp>
      <p:pic>
        <p:nvPicPr>
          <p:cNvPr id="16" name="Picture 4" descr="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7" t="2275" r="25735" b="3923"/>
          <a:stretch>
            <a:fillRect/>
          </a:stretch>
        </p:blipFill>
        <p:spPr>
          <a:xfrm>
            <a:off x="2383277" y="2241302"/>
            <a:ext cx="6974732" cy="428332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0398429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But, what happens if...</a:t>
            </a:r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39</a:t>
            </a:fld>
            <a:endParaRPr lang="x-none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96275" y="1283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19226D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FF0000"/>
                </a:solidFill>
              </a:rPr>
              <a:t>With Modular Applications</a:t>
            </a:r>
          </a:p>
        </p:txBody>
      </p:sp>
      <p:pic>
        <p:nvPicPr>
          <p:cNvPr id="13" name="Picture 4" descr="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7" t="2275" r="25735" b="3923"/>
          <a:stretch>
            <a:fillRect/>
          </a:stretch>
        </p:blipFill>
        <p:spPr>
          <a:xfrm>
            <a:off x="2149812" y="2188723"/>
            <a:ext cx="7603203" cy="4669278"/>
          </a:xfrm>
          <a:prstGeom prst="rect">
            <a:avLst/>
          </a:prstGeom>
          <a:noFill/>
        </p:spPr>
      </p:pic>
      <p:sp>
        <p:nvSpPr>
          <p:cNvPr id="17" name="WordArt 9"/>
          <p:cNvSpPr>
            <a:spLocks noChangeArrowheads="1" noChangeShapeType="1" noTextEdit="1"/>
          </p:cNvSpPr>
          <p:nvPr/>
        </p:nvSpPr>
        <p:spPr bwMode="auto">
          <a:xfrm>
            <a:off x="3143251" y="5876925"/>
            <a:ext cx="5972175" cy="6477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t-EE" sz="3600" kern="10" dirty="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</a:rPr>
              <a:t>Each part is independent</a:t>
            </a:r>
          </a:p>
        </p:txBody>
      </p:sp>
    </p:spTree>
    <p:extLst>
      <p:ext uri="{BB962C8B-B14F-4D97-AF65-F5344CB8AC3E}">
        <p14:creationId xmlns:p14="http://schemas.microsoft.com/office/powerpoint/2010/main" val="22510116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79EE11F5-2ED5-C342-8444-99494C5A96F5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E2D97DF2-F492-2141-9F75-95E01ADBD2E2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E0CB8DFC-8EAD-7146-9DA2-DCE69E9D8A3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0188E7A0-5D28-C24B-8977-5C0BED8C3B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050812C-61EE-F94F-9165-8D99B7B2BD81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C1BB22BE-C1D9-FB48-AF8B-7D2B244C7D9E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D03BF04-444E-A44E-A640-F847E6279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  <a:endParaRPr lang="en-VN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96D991-E580-904E-9D4D-52AC888DDA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</a:t>
            </a:fld>
            <a:endParaRPr lang="x-none"/>
          </a:p>
        </p:txBody>
      </p:sp>
      <p:grpSp>
        <p:nvGrpSpPr>
          <p:cNvPr id="38" name="Group 37"/>
          <p:cNvGrpSpPr/>
          <p:nvPr/>
        </p:nvGrpSpPr>
        <p:grpSpPr>
          <a:xfrm>
            <a:off x="341969" y="1899156"/>
            <a:ext cx="11243983" cy="4256113"/>
            <a:chOff x="-1253749" y="1926050"/>
            <a:chExt cx="11243983" cy="4256113"/>
          </a:xfrm>
        </p:grpSpPr>
        <p:grpSp>
          <p:nvGrpSpPr>
            <p:cNvPr id="39" name="Group 38"/>
            <p:cNvGrpSpPr/>
            <p:nvPr/>
          </p:nvGrpSpPr>
          <p:grpSpPr>
            <a:xfrm>
              <a:off x="-1253749" y="1926050"/>
              <a:ext cx="11243983" cy="4256113"/>
              <a:chOff x="579159" y="2040443"/>
              <a:chExt cx="11243983" cy="4256113"/>
            </a:xfrm>
          </p:grpSpPr>
          <p:cxnSp>
            <p:nvCxnSpPr>
              <p:cNvPr id="41" name="直线连接符 7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CxnSpPr>
                <a:endCxn id="65" idx="2"/>
              </p:cNvCxnSpPr>
              <p:nvPr/>
            </p:nvCxnSpPr>
            <p:spPr>
              <a:xfrm>
                <a:off x="903358" y="5409220"/>
                <a:ext cx="792088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椭圆 12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/>
              <p:nvPr/>
            </p:nvSpPr>
            <p:spPr>
              <a:xfrm>
                <a:off x="4957586" y="5197388"/>
                <a:ext cx="423664" cy="423664"/>
              </a:xfrm>
              <a:prstGeom prst="ellipse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BR Omega VN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" name="椭圆 5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/>
              <p:nvPr/>
            </p:nvSpPr>
            <p:spPr>
              <a:xfrm>
                <a:off x="5025402" y="5265204"/>
                <a:ext cx="288032" cy="288032"/>
              </a:xfrm>
              <a:prstGeom prst="ellipse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BR Omega VN" pitchFamily="50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44" name="Group 43"/>
              <p:cNvGrpSpPr/>
              <p:nvPr/>
            </p:nvGrpSpPr>
            <p:grpSpPr>
              <a:xfrm>
                <a:off x="579159" y="5197388"/>
                <a:ext cx="2652070" cy="1099168"/>
                <a:chOff x="1357174" y="3217168"/>
                <a:chExt cx="2652070" cy="1099168"/>
              </a:xfrm>
            </p:grpSpPr>
            <p:grpSp>
              <p:nvGrpSpPr>
                <p:cNvPr id="63" name="Group 62"/>
                <p:cNvGrpSpPr/>
                <p:nvPr/>
              </p:nvGrpSpPr>
              <p:grpSpPr>
                <a:xfrm>
                  <a:off x="1357174" y="3217168"/>
                  <a:ext cx="2652070" cy="1099168"/>
                  <a:chOff x="2446805" y="3217168"/>
                  <a:chExt cx="2652070" cy="1099168"/>
                </a:xfrm>
              </p:grpSpPr>
              <p:sp>
                <p:nvSpPr>
                  <p:cNvPr id="65" name="椭圆 11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    <p:cNvSpPr/>
                  <p:nvPr/>
                </p:nvSpPr>
                <p:spPr>
                  <a:xfrm>
                    <a:off x="3563092" y="3217168"/>
                    <a:ext cx="423664" cy="423664"/>
                  </a:xfrm>
                  <a:prstGeom prst="ellipse">
                    <a:avLst/>
                  </a:prstGeom>
                  <a:solidFill>
                    <a:schemeClr val="accent6">
                      <a:alpha val="6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kumimoji="1" lang="zh-CN" altLang="en-US">
                      <a:solidFill>
                        <a:schemeClr val="accent6">
                          <a:lumMod val="60000"/>
                          <a:lumOff val="40000"/>
                        </a:schemeClr>
                      </a:solidFill>
                      <a:latin typeface="BR Omega VN" pitchFamily="50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6" name="文本框 20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    <p:cNvSpPr txBox="1"/>
                  <p:nvPr/>
                </p:nvSpPr>
                <p:spPr>
                  <a:xfrm>
                    <a:off x="3063010" y="3626590"/>
                    <a:ext cx="1411353" cy="46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zh-CN" sz="2400" b="1" spc="300" dirty="0" smtClean="0">
                        <a:solidFill>
                          <a:schemeClr val="accent6">
                            <a:lumMod val="75000"/>
                          </a:schemeClr>
                        </a:solidFill>
                        <a:latin typeface="BR Omega VN" pitchFamily="50" charset="0"/>
                        <a:ea typeface="Montserrat Semi" charset="0"/>
                        <a:cs typeface="Arial" panose="020B0604020202020204" pitchFamily="34" charset="0"/>
                      </a:rPr>
                      <a:t>2010</a:t>
                    </a:r>
                    <a:endParaRPr kumimoji="1" lang="en-US" altLang="zh-CN" sz="2400" b="1" spc="300" dirty="0">
                      <a:solidFill>
                        <a:schemeClr val="accent6">
                          <a:lumMod val="75000"/>
                        </a:schemeClr>
                      </a:solidFill>
                      <a:latin typeface="BR Omega VN" pitchFamily="50" charset="0"/>
                      <a:ea typeface="Montserrat Semi" charset="0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67" name="文本框 23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    <p:cNvSpPr txBox="1"/>
                  <p:nvPr/>
                </p:nvSpPr>
                <p:spPr>
                  <a:xfrm>
                    <a:off x="2446805" y="4008559"/>
                    <a:ext cx="2652070" cy="3077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kumimoji="1" lang="en-US" altLang="zh-CN" sz="1400" b="1" dirty="0">
                        <a:latin typeface="BR Omega VN" pitchFamily="50" charset="0"/>
                        <a:ea typeface="Montserrat Semi" charset="0"/>
                        <a:cs typeface="Arial" panose="020B0604020202020204" pitchFamily="34" charset="0"/>
                      </a:rPr>
                      <a:t>Software Developer</a:t>
                    </a:r>
                  </a:p>
                </p:txBody>
              </p:sp>
            </p:grpSp>
            <p:sp>
              <p:nvSpPr>
                <p:cNvPr id="64" name="椭圆 3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  <p:cNvSpPr/>
                <p:nvPr/>
              </p:nvSpPr>
              <p:spPr>
                <a:xfrm>
                  <a:off x="2541275" y="3284984"/>
                  <a:ext cx="288032" cy="288032"/>
                </a:xfrm>
                <a:prstGeom prst="ellipse">
                  <a:avLst/>
                </a:prstGeom>
                <a:solidFill>
                  <a:srgbClr val="1922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>
                    <a:latin typeface="BR Omega VN" pitchFamily="50" charset="0"/>
                    <a:cs typeface="Arial" panose="020B0604020202020204" pitchFamily="34" charset="0"/>
                  </a:endParaRPr>
                </a:p>
              </p:txBody>
            </p:sp>
          </p:grpSp>
          <p:cxnSp>
            <p:nvCxnSpPr>
              <p:cNvPr id="45" name="直线连接符 15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CxnSpPr>
                <a:stCxn id="65" idx="6"/>
                <a:endCxn id="42" idx="2"/>
              </p:cNvCxnSpPr>
              <p:nvPr/>
            </p:nvCxnSpPr>
            <p:spPr>
              <a:xfrm>
                <a:off x="2119110" y="5409220"/>
                <a:ext cx="2838476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文本框 21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 txBox="1"/>
              <p:nvPr/>
            </p:nvSpPr>
            <p:spPr>
              <a:xfrm>
                <a:off x="4536503" y="5588163"/>
                <a:ext cx="14113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spc="300" dirty="0" smtClean="0">
                    <a:solidFill>
                      <a:schemeClr val="accent6">
                        <a:lumMod val="75000"/>
                      </a:schemeClr>
                    </a:solidFill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2016</a:t>
                </a:r>
                <a:endParaRPr kumimoji="1" lang="en-US" altLang="zh-CN" sz="2400" b="1" spc="300" dirty="0">
                  <a:solidFill>
                    <a:schemeClr val="accent6">
                      <a:lumMod val="75000"/>
                    </a:schemeClr>
                  </a:solidFill>
                  <a:latin typeface="BR Omega VN" pitchFamily="50" charset="0"/>
                  <a:ea typeface="Montserrat Semi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7" name="文本框 25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 txBox="1"/>
              <p:nvPr/>
            </p:nvSpPr>
            <p:spPr>
              <a:xfrm>
                <a:off x="3916145" y="5988779"/>
                <a:ext cx="2652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 smtClean="0"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CEO </a:t>
                </a:r>
                <a:r>
                  <a:rPr kumimoji="1" lang="en-US" altLang="zh-CN" sz="1400" b="1" dirty="0" err="1" smtClean="0"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PnS</a:t>
                </a:r>
                <a:r>
                  <a:rPr kumimoji="1" lang="en-US" altLang="zh-CN" sz="1400" b="1" dirty="0" smtClean="0"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 Solution </a:t>
                </a:r>
                <a:r>
                  <a:rPr kumimoji="1" lang="en-US" altLang="zh-CN" sz="1400" b="1" dirty="0" err="1" smtClean="0"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Ltđ</a:t>
                </a:r>
                <a:endParaRPr kumimoji="1" lang="en-US" altLang="zh-CN" sz="1400" b="1" dirty="0">
                  <a:latin typeface="BR Omega VN" pitchFamily="50" charset="0"/>
                  <a:ea typeface="Montserrat Semi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48" name="直线连接符 27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CxnSpPr>
                <a:stCxn id="49" idx="6"/>
                <a:endCxn id="54" idx="2"/>
              </p:cNvCxnSpPr>
              <p:nvPr/>
            </p:nvCxnSpPr>
            <p:spPr>
              <a:xfrm>
                <a:off x="7148820" y="5409220"/>
                <a:ext cx="2933353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椭圆 12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/>
              <p:nvPr/>
            </p:nvSpPr>
            <p:spPr>
              <a:xfrm>
                <a:off x="6725156" y="5197388"/>
                <a:ext cx="423664" cy="423664"/>
              </a:xfrm>
              <a:prstGeom prst="ellipse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BR Omega VN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" name="椭圆 5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/>
              <p:nvPr/>
            </p:nvSpPr>
            <p:spPr>
              <a:xfrm>
                <a:off x="6792972" y="5265204"/>
                <a:ext cx="288032" cy="288032"/>
              </a:xfrm>
              <a:prstGeom prst="ellipse">
                <a:avLst/>
              </a:prstGeom>
              <a:solidFill>
                <a:srgbClr val="33B2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BR Omega VN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1" name="文本框 21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 txBox="1"/>
              <p:nvPr/>
            </p:nvSpPr>
            <p:spPr>
              <a:xfrm>
                <a:off x="6315231" y="5621052"/>
                <a:ext cx="14113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spc="300" dirty="0" smtClean="0">
                    <a:solidFill>
                      <a:schemeClr val="accent6">
                        <a:lumMod val="75000"/>
                      </a:schemeClr>
                    </a:solidFill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2020</a:t>
                </a:r>
                <a:endParaRPr kumimoji="1" lang="en-US" altLang="zh-CN" sz="2400" b="1" spc="300" dirty="0">
                  <a:solidFill>
                    <a:schemeClr val="accent6">
                      <a:lumMod val="75000"/>
                    </a:schemeClr>
                  </a:solidFill>
                  <a:latin typeface="BR Omega VN" pitchFamily="50" charset="0"/>
                  <a:ea typeface="Montserrat Semi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文本框 25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 txBox="1"/>
              <p:nvPr/>
            </p:nvSpPr>
            <p:spPr>
              <a:xfrm>
                <a:off x="5657571" y="5982937"/>
                <a:ext cx="2652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 err="1" smtClean="0"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Fsoft</a:t>
                </a:r>
                <a:r>
                  <a:rPr kumimoji="1" lang="en-US" altLang="zh-CN" sz="1400" b="1" dirty="0" smtClean="0"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 </a:t>
                </a:r>
                <a:r>
                  <a:rPr kumimoji="1" lang="en-US" altLang="zh-CN" sz="1400" b="1" dirty="0" err="1" smtClean="0"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TeamLeader</a:t>
                </a:r>
                <a:endParaRPr kumimoji="1" lang="en-US" altLang="zh-CN" sz="1400" b="1" dirty="0">
                  <a:latin typeface="BR Omega VN" pitchFamily="50" charset="0"/>
                  <a:ea typeface="Montserrat Semi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53" name="直线连接符 15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CxnSpPr>
                <a:stCxn id="42" idx="6"/>
                <a:endCxn id="49" idx="2"/>
              </p:cNvCxnSpPr>
              <p:nvPr/>
            </p:nvCxnSpPr>
            <p:spPr>
              <a:xfrm>
                <a:off x="5381250" y="5409220"/>
                <a:ext cx="1343906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椭圆 12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/>
              <p:nvPr/>
            </p:nvSpPr>
            <p:spPr>
              <a:xfrm>
                <a:off x="10082173" y="5197388"/>
                <a:ext cx="423664" cy="423664"/>
              </a:xfrm>
              <a:prstGeom prst="ellipse">
                <a:avLst/>
              </a:prstGeom>
              <a:solidFill>
                <a:schemeClr val="accent6">
                  <a:alpha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BR Omega VN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5" name="椭圆 5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/>
              <p:nvPr/>
            </p:nvSpPr>
            <p:spPr>
              <a:xfrm>
                <a:off x="10149989" y="5265204"/>
                <a:ext cx="288032" cy="288032"/>
              </a:xfrm>
              <a:prstGeom prst="ellipse">
                <a:avLst/>
              </a:prstGeom>
              <a:solidFill>
                <a:srgbClr val="00B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>
                  <a:latin typeface="BR Omega VN" pitchFamily="50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文本框 21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 txBox="1"/>
              <p:nvPr/>
            </p:nvSpPr>
            <p:spPr>
              <a:xfrm>
                <a:off x="9672248" y="5621052"/>
                <a:ext cx="1411353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spc="300" dirty="0" smtClean="0">
                    <a:solidFill>
                      <a:schemeClr val="accent6">
                        <a:lumMod val="75000"/>
                      </a:schemeClr>
                    </a:solidFill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2023</a:t>
                </a:r>
                <a:endParaRPr kumimoji="1" lang="en-US" altLang="zh-CN" sz="2400" b="1" spc="300" dirty="0">
                  <a:solidFill>
                    <a:schemeClr val="accent6">
                      <a:lumMod val="75000"/>
                    </a:schemeClr>
                  </a:solidFill>
                  <a:latin typeface="BR Omega VN" pitchFamily="50" charset="0"/>
                  <a:ea typeface="Montserrat Semi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文本框 25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 txBox="1"/>
              <p:nvPr/>
            </p:nvSpPr>
            <p:spPr>
              <a:xfrm>
                <a:off x="9171072" y="5982222"/>
                <a:ext cx="265207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1400" b="1" dirty="0">
                    <a:latin typeface="BR Omega VN" pitchFamily="50" charset="0"/>
                    <a:ea typeface="Montserrat Semi" charset="0"/>
                    <a:cs typeface="Arial" panose="020B0604020202020204" pitchFamily="34" charset="0"/>
                  </a:rPr>
                  <a:t>still doing well</a:t>
                </a:r>
              </a:p>
            </p:txBody>
          </p:sp>
          <p:sp>
            <p:nvSpPr>
              <p:cNvPr id="58" name="文本框 24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 txBox="1"/>
              <p:nvPr/>
            </p:nvSpPr>
            <p:spPr>
              <a:xfrm>
                <a:off x="5061131" y="2381665"/>
                <a:ext cx="2766989" cy="6580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sz="1400" b="1" dirty="0">
                    <a:latin typeface="BR Omega VN" pitchFamily="50" charset="0"/>
                    <a:ea typeface="Montserrat Ultra Light" charset="0"/>
                    <a:cs typeface="Arial" panose="020B0604020202020204" pitchFamily="34" charset="0"/>
                  </a:rPr>
                  <a:t>FPT </a:t>
                </a:r>
                <a:r>
                  <a:rPr kumimoji="1" lang="en-US" sz="1400" b="1" dirty="0" smtClean="0">
                    <a:latin typeface="BR Omega VN" pitchFamily="50" charset="0"/>
                    <a:ea typeface="Montserrat Ultra Light" charset="0"/>
                    <a:cs typeface="Arial" panose="020B0604020202020204" pitchFamily="34" charset="0"/>
                  </a:rPr>
                  <a:t>University</a:t>
                </a:r>
                <a:endParaRPr kumimoji="1" lang="en-US" sz="1400" b="1" dirty="0">
                  <a:latin typeface="BR Omega VN" pitchFamily="50" charset="0"/>
                  <a:ea typeface="Montserrat Ultra Light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1200" dirty="0" smtClean="0">
                    <a:latin typeface="BR Omega VN" pitchFamily="50" charset="0"/>
                    <a:ea typeface="Montserrat Ultra Light" charset="0"/>
                    <a:cs typeface="Arial" panose="020B0604020202020204" pitchFamily="34" charset="0"/>
                  </a:rPr>
                  <a:t>Japan System</a:t>
                </a:r>
                <a:endParaRPr kumimoji="1" lang="en-US" altLang="zh-CN" sz="1200" dirty="0">
                  <a:latin typeface="BR Omega VN" pitchFamily="50" charset="0"/>
                  <a:ea typeface="Montserrat Ultra Light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9" name="文本框 20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SpPr txBox="1"/>
              <p:nvPr/>
            </p:nvSpPr>
            <p:spPr>
              <a:xfrm>
                <a:off x="4998793" y="2040443"/>
                <a:ext cx="2082211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CN" sz="2400" b="1" spc="300" dirty="0" smtClean="0">
                    <a:solidFill>
                      <a:schemeClr val="accent6">
                        <a:lumMod val="75000"/>
                      </a:schemeClr>
                    </a:solidFill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Education</a:t>
                </a:r>
                <a:endParaRPr kumimoji="1" lang="en-US" altLang="zh-CN" sz="2400" b="1" spc="300" dirty="0">
                  <a:solidFill>
                    <a:schemeClr val="accent6">
                      <a:lumMod val="75000"/>
                    </a:schemeClr>
                  </a:solidFill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endParaRPr>
              </a:p>
            </p:txBody>
          </p:sp>
          <p:cxnSp>
            <p:nvCxnSpPr>
              <p:cNvPr id="62" name="直线连接符 27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  <p:cNvCxnSpPr/>
              <p:nvPr/>
            </p:nvCxnSpPr>
            <p:spPr>
              <a:xfrm>
                <a:off x="9688715" y="5408953"/>
                <a:ext cx="920334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0" name="椭圆 3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  <p:cNvSpPr/>
            <p:nvPr/>
          </p:nvSpPr>
          <p:spPr>
            <a:xfrm>
              <a:off x="6497855" y="5159962"/>
              <a:ext cx="288032" cy="271239"/>
            </a:xfrm>
            <a:prstGeom prst="ellipse">
              <a:avLst/>
            </a:prstGeom>
            <a:solidFill>
              <a:srgbClr val="F3712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BR Omega VN" pitchFamily="50" charset="0"/>
              </a:endParaRPr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4800596" y="1228871"/>
            <a:ext cx="2581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37121"/>
                </a:solidFill>
                <a:latin typeface="BR Omega VN" pitchFamily="50" charset="0"/>
                <a:cs typeface="Segoe UI" panose="020B0502040204020203" pitchFamily="34" charset="0"/>
              </a:rPr>
              <a:t>NGUYỄN THẾ VINH</a:t>
            </a:r>
            <a:endParaRPr lang="en-US" sz="2000" b="1" dirty="0">
              <a:solidFill>
                <a:srgbClr val="F37121"/>
              </a:solidFill>
              <a:latin typeface="BR Omega VN" pitchFamily="50" charset="0"/>
              <a:cs typeface="Segoe UI" panose="020B0502040204020203" pitchFamily="34" charset="0"/>
            </a:endParaRPr>
          </a:p>
        </p:txBody>
      </p:sp>
      <p:sp>
        <p:nvSpPr>
          <p:cNvPr id="69" name="椭圆 3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<p:cNvSpPr/>
          <p:nvPr/>
        </p:nvSpPr>
        <p:spPr>
          <a:xfrm>
            <a:off x="3124491" y="5133068"/>
            <a:ext cx="288032" cy="271239"/>
          </a:xfrm>
          <a:prstGeom prst="ellipse">
            <a:avLst/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BR Omega VN" pitchFamily="50" charset="0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103648" y="1228871"/>
            <a:ext cx="29742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34EA2"/>
                </a:solidFill>
                <a:latin typeface="BR Omega VN" pitchFamily="50" charset="0"/>
                <a:cs typeface="Segoe UI" panose="020B0502040204020203" pitchFamily="34" charset="0"/>
              </a:rPr>
              <a:t> </a:t>
            </a:r>
            <a:r>
              <a:rPr lang="en-US" sz="2000" b="1" dirty="0" smtClean="0">
                <a:solidFill>
                  <a:srgbClr val="034EA2"/>
                </a:solidFill>
                <a:latin typeface="BR Omega VN" pitchFamily="50" charset="0"/>
                <a:cs typeface="Segoe UI" panose="020B0502040204020203" pitchFamily="34" charset="0"/>
              </a:rPr>
              <a:t>(VINHNT37@fpt.com)</a:t>
            </a:r>
            <a:endParaRPr lang="en-US" sz="2000" b="1" dirty="0">
              <a:solidFill>
                <a:srgbClr val="034EA2"/>
              </a:solidFill>
              <a:latin typeface="BR Omega VN" pitchFamily="50" charset="0"/>
              <a:cs typeface="Segoe UI" panose="020B0502040204020203" pitchFamily="34" charset="0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801961" y="1612493"/>
            <a:ext cx="34370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solidFill>
                  <a:srgbClr val="034EA2"/>
                </a:solidFill>
                <a:latin typeface="BR Omega VN" pitchFamily="50" charset="0"/>
                <a:cs typeface="Segoe UI" panose="020B0502040204020203" pitchFamily="34" charset="0"/>
              </a:rPr>
              <a:t>Project Manager at FPT Software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1317189" y="3254188"/>
            <a:ext cx="9780494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pic>
        <p:nvPicPr>
          <p:cNvPr id="1026" name="Picture 2" descr="https://lh3.googleusercontent.com/WaFYOzaHU0zKK1dD3Rai-o_mBS50212dWx1ws6wCt7923nDTzMuiyq-eKXze5bGa6pFEQdGj1roDIUH4Rl9Lpv3DPFMfn3c__XKEJ4Rlnbua_l6kCCo0FAnZEXslN7IAqn8qCi3iHDNj9iJWSs_EkThb9wlDhdlK4B-XKkutGBgbHVwBYB5KoYnoOazywjFOzOY7G0udK9DswL-TJWZ9oK-FUfS2HzjAZQs42K7qJH0hDj6AfcMt0TONqBYOGM_dwvwcxi8IXKLAQxftKPchpWVwXf9t4AuR59jliGng5uIC_7kDDzxQ-tivfeF3X2Abaz_aA1PdsYNYAprYl-svp8Eud2R1HjtKhWXYQHJSiKBpYhJ3kAErJh6p7bflYl-Jxw6EwIbetABw7NG1rsVAtP4jW6iDVvD2WTerYVlbYBcMxnzb1rJueLMIMg73GGvQF3KjmVO6My6s1gElUqzLDhzhbwK1COGNPzOI7PvGJ1gY2yFTNpKh3klJ10-H0_uh-cxmeMiCfGVy1vGKHer2DV-CAMAKbnYex82jHMUXBfc237oZ7gY_gIfJJLhUeHm_ml8Xd3krIESsVqZ3dvPfUOWvr4JT5qca1xVnjyF_RU_4cBVD-AY0LAy0McIslQvYFBnyEkYn6MrOggdZtENa00nmZYvYzc-ENYUw5oGYQuZIkhGGiK-FUOG3o3nuqm0RnFxntLrVw9oe_djQ6EGOX0ajigK80C_NKvTxiAjC3Rfmr-66PjD1wD8m-Tn-xbQvPlJlxKq93YynHpconWYM4CFAtWWtRd3DiLz2Ne6QkTTYKfKre3qPuRiw4KOvYVHtbPimBI1IrchEEguCxRT3f4GFp3laNiEX4LS4pOmqQyJQgiWDuLatcvE78ryLPIW9zJN0bgGxAs15vpWiHWXokA-CfhB9BEf8Nlw4BTu89g6BdQ=s893-no?authuser=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2778" y="1230254"/>
            <a:ext cx="1678405" cy="1678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文本框 20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<p:cNvSpPr txBox="1"/>
          <p:nvPr/>
        </p:nvSpPr>
        <p:spPr>
          <a:xfrm>
            <a:off x="2540542" y="5462276"/>
            <a:ext cx="14113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spc="300" dirty="0" smtClean="0">
                <a:solidFill>
                  <a:schemeClr val="accent6">
                    <a:lumMod val="75000"/>
                  </a:schemeClr>
                </a:solidFill>
                <a:latin typeface="BR Omega VN" pitchFamily="50" charset="0"/>
                <a:ea typeface="Montserrat Semi" charset="0"/>
                <a:cs typeface="Arial" panose="020B0604020202020204" pitchFamily="34" charset="0"/>
              </a:rPr>
              <a:t>2014</a:t>
            </a:r>
            <a:endParaRPr kumimoji="1" lang="en-US" altLang="zh-CN" sz="2400" b="1" spc="300" dirty="0">
              <a:solidFill>
                <a:schemeClr val="accent6">
                  <a:lumMod val="75000"/>
                </a:schemeClr>
              </a:solidFill>
              <a:latin typeface="BR Omega VN" pitchFamily="50" charset="0"/>
              <a:ea typeface="Montserrat Semi" charset="0"/>
              <a:cs typeface="Arial" panose="020B0604020202020204" pitchFamily="34" charset="0"/>
            </a:endParaRPr>
          </a:p>
        </p:txBody>
      </p:sp>
      <p:sp>
        <p:nvSpPr>
          <p:cNvPr id="73" name="文本框 23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<p:cNvSpPr txBox="1"/>
          <p:nvPr/>
        </p:nvSpPr>
        <p:spPr>
          <a:xfrm>
            <a:off x="2041071" y="5863703"/>
            <a:ext cx="2652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 err="1" smtClean="0">
                <a:latin typeface="BR Omega VN" pitchFamily="50" charset="0"/>
                <a:ea typeface="Montserrat Semi" charset="0"/>
                <a:cs typeface="Arial" panose="020B0604020202020204" pitchFamily="34" charset="0"/>
              </a:rPr>
              <a:t>Fsoft</a:t>
            </a:r>
            <a:r>
              <a:rPr kumimoji="1" lang="en-US" altLang="zh-CN" sz="1400" b="1" dirty="0" smtClean="0">
                <a:latin typeface="BR Omega VN" pitchFamily="50" charset="0"/>
                <a:ea typeface="Montserrat Semi" charset="0"/>
                <a:cs typeface="Arial" panose="020B0604020202020204" pitchFamily="34" charset="0"/>
              </a:rPr>
              <a:t> Developer</a:t>
            </a:r>
            <a:endParaRPr kumimoji="1" lang="en-US" altLang="zh-CN" sz="1400" b="1" dirty="0">
              <a:latin typeface="BR Omega VN" pitchFamily="50" charset="0"/>
              <a:ea typeface="Montserrat Semi" charset="0"/>
              <a:cs typeface="Arial" panose="020B0604020202020204" pitchFamily="34" charset="0"/>
            </a:endParaRPr>
          </a:p>
        </p:txBody>
      </p:sp>
      <p:sp>
        <p:nvSpPr>
          <p:cNvPr id="74" name="文本框 21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<p:cNvSpPr txBox="1"/>
          <p:nvPr/>
        </p:nvSpPr>
        <p:spPr>
          <a:xfrm>
            <a:off x="7563133" y="5476524"/>
            <a:ext cx="1613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400" b="1" spc="300" dirty="0" smtClean="0">
                <a:solidFill>
                  <a:schemeClr val="accent6">
                    <a:lumMod val="75000"/>
                  </a:schemeClr>
                </a:solidFill>
                <a:latin typeface="BR Omega VN" pitchFamily="50" charset="0"/>
                <a:ea typeface="Montserrat Semi" charset="0"/>
                <a:cs typeface="Arial" panose="020B0604020202020204" pitchFamily="34" charset="0"/>
              </a:rPr>
              <a:t>9/2021</a:t>
            </a:r>
            <a:endParaRPr kumimoji="1" lang="en-US" altLang="zh-CN" sz="2400" b="1" spc="300" dirty="0">
              <a:solidFill>
                <a:schemeClr val="accent6">
                  <a:lumMod val="75000"/>
                </a:schemeClr>
              </a:solidFill>
              <a:latin typeface="BR Omega VN" pitchFamily="50" charset="0"/>
              <a:ea typeface="Montserrat Semi" charset="0"/>
              <a:cs typeface="Arial" panose="020B0604020202020204" pitchFamily="34" charset="0"/>
            </a:endParaRPr>
          </a:p>
        </p:txBody>
      </p:sp>
      <p:sp>
        <p:nvSpPr>
          <p:cNvPr id="75" name="文本框 25" descr="e7d195523061f1c0a7e84f75cc5d3362ecbb7124a66d86d85D0C985ED6F55D095B074A23C83B61B14D6560338B18A977EC3A4E4ABB38DDA090BDB9C375471DD9AF85AD55C0C7828B8DD7F41ADDE22AFD348ED451F4347C8B12E52FD916AD11C21CD161849D85C7CB6A1D70CA1406253F0AD0E269AB5EA6BCC33F38CEB4696B2BFB25AF854F815AEA47B488BDE1786F73"/>
          <p:cNvSpPr txBox="1"/>
          <p:nvPr/>
        </p:nvSpPr>
        <p:spPr>
          <a:xfrm>
            <a:off x="6993025" y="5838409"/>
            <a:ext cx="26520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400" b="1" dirty="0" smtClean="0">
                <a:latin typeface="BR Omega VN" pitchFamily="50" charset="0"/>
                <a:ea typeface="Montserrat Semi" charset="0"/>
                <a:cs typeface="Arial" panose="020B0604020202020204" pitchFamily="34" charset="0"/>
              </a:rPr>
              <a:t>Promote PM</a:t>
            </a:r>
            <a:endParaRPr kumimoji="1" lang="en-US" altLang="zh-CN" sz="1400" b="1" dirty="0">
              <a:latin typeface="BR Omega VN" pitchFamily="50" charset="0"/>
              <a:ea typeface="Montserrat Semi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84326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But, what happens if...</a:t>
            </a:r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40</a:t>
            </a:fld>
            <a:endParaRPr lang="x-none"/>
          </a:p>
        </p:txBody>
      </p:sp>
      <p:sp>
        <p:nvSpPr>
          <p:cNvPr id="19" name="Rectangle 2"/>
          <p:cNvSpPr txBox="1">
            <a:spLocks noChangeArrowheads="1"/>
          </p:cNvSpPr>
          <p:nvPr/>
        </p:nvSpPr>
        <p:spPr>
          <a:xfrm>
            <a:off x="796275" y="1283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 baseline="0">
                <a:solidFill>
                  <a:srgbClr val="19226D"/>
                </a:solidFill>
                <a:latin typeface="BR Omega VN" pitchFamily="2" charset="77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rgbClr val="C00000"/>
                </a:solidFill>
              </a:rPr>
              <a:t>Do you Need a CD Player?</a:t>
            </a:r>
          </a:p>
        </p:txBody>
      </p:sp>
      <p:pic>
        <p:nvPicPr>
          <p:cNvPr id="13" name="Picture 4" descr="0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7" t="2275" r="25735" b="3923"/>
          <a:stretch>
            <a:fillRect/>
          </a:stretch>
        </p:blipFill>
        <p:spPr>
          <a:xfrm>
            <a:off x="2149812" y="2188723"/>
            <a:ext cx="7603203" cy="466927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9632144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But, what happens if...</a:t>
            </a:r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41</a:t>
            </a:fld>
            <a:endParaRPr 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622" y="965200"/>
            <a:ext cx="5539451" cy="585000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65371" y="1575881"/>
            <a:ext cx="595332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Pros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Single </a:t>
            </a:r>
            <a:r>
              <a:rPr lang="en-US" dirty="0"/>
              <a:t>language should develop simple, centralized source code. </a:t>
            </a:r>
            <a:endParaRPr lang="en-US" dirty="0" smtClean="0"/>
          </a:p>
          <a:p>
            <a:pPr marL="285750" indent="-285750">
              <a:buFontTx/>
              <a:buChar char="-"/>
            </a:pPr>
            <a:r>
              <a:rPr lang="en-US" dirty="0" smtClean="0"/>
              <a:t>There </a:t>
            </a:r>
            <a:r>
              <a:rPr lang="en-US" dirty="0"/>
              <a:t>are many frameworks that support it.</a:t>
            </a:r>
          </a:p>
          <a:p>
            <a:r>
              <a:rPr lang="en-US" dirty="0" smtClean="0"/>
              <a:t>-   Debugging </a:t>
            </a:r>
            <a:r>
              <a:rPr lang="en-US" dirty="0"/>
              <a:t>and testing is easier than </a:t>
            </a:r>
            <a:r>
              <a:rPr lang="en-US" dirty="0" smtClean="0"/>
              <a:t>because </a:t>
            </a:r>
            <a:r>
              <a:rPr lang="en-US" dirty="0"/>
              <a:t>only on one IDE, one project</a:t>
            </a:r>
            <a:r>
              <a:rPr lang="en-US" dirty="0" smtClean="0"/>
              <a:t>.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65371" y="3576536"/>
            <a:ext cx="595332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Cons</a:t>
            </a:r>
          </a:p>
          <a:p>
            <a:pPr marL="285750" indent="-285750">
              <a:buFontTx/>
              <a:buChar char="-"/>
            </a:pPr>
            <a:r>
              <a:rPr lang="en-US" dirty="0"/>
              <a:t>Designed, developed and deployed in a single </a:t>
            </a:r>
            <a:r>
              <a:rPr lang="en-US" dirty="0" smtClean="0"/>
              <a:t>block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The monolithic application is complex and large making it difficult to maintain, upgrade and add new </a:t>
            </a:r>
            <a:r>
              <a:rPr lang="en-US" dirty="0" smtClean="0"/>
              <a:t>features</a:t>
            </a:r>
          </a:p>
          <a:p>
            <a:pPr marL="285750" indent="-285750">
              <a:buFontTx/>
              <a:buChar char="-"/>
            </a:pPr>
            <a:r>
              <a:rPr lang="en-US" dirty="0"/>
              <a:t>Difficult to adopt </a:t>
            </a:r>
            <a:r>
              <a:rPr lang="en-US" dirty="0" smtClean="0"/>
              <a:t>Agile development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Reliability: an unstable service can crash the whole system</a:t>
            </a:r>
          </a:p>
        </p:txBody>
      </p:sp>
    </p:spTree>
    <p:extLst>
      <p:ext uri="{BB962C8B-B14F-4D97-AF65-F5344CB8AC3E}">
        <p14:creationId xmlns:p14="http://schemas.microsoft.com/office/powerpoint/2010/main" val="15648425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Monolithic Architecture</a:t>
            </a:r>
            <a:endParaRPr lang="en-VN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5199"/>
            <a:ext cx="12192000" cy="589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45484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Microservice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43</a:t>
            </a:fld>
            <a:endParaRPr lang="x-none"/>
          </a:p>
        </p:txBody>
      </p:sp>
      <p:pic>
        <p:nvPicPr>
          <p:cNvPr id="9218" name="Picture 2" descr="https://lh4.googleusercontent.com/vLFAUilecHGyY05YuZa802DKzT0IkXxpsa3CvbTfGKFRNy9MSZWTyBfkcUHjMidy2TTwwmLH3WB5gx9qbucNY9XMMgHj84rtgf1Ct1sh79g6lWa8IZsrLih_LuDoc55Zi0b97XJ-FGMq070KUip-Nss99IVkE3aHxAhLePplR-H8z112ffoENeFr5kEiS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971" y="2760869"/>
            <a:ext cx="9401175" cy="3800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25780" y="1471716"/>
            <a:ext cx="808368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Divided </a:t>
            </a:r>
            <a:r>
              <a:rPr lang="en-US" dirty="0"/>
              <a:t>into many component services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service will be placed on a separate </a:t>
            </a:r>
            <a:r>
              <a:rPr lang="en-US" dirty="0" smtClean="0"/>
              <a:t>server</a:t>
            </a:r>
          </a:p>
          <a:p>
            <a:pPr marL="285750" indent="-285750">
              <a:buFontTx/>
              <a:buChar char="-"/>
            </a:pPr>
            <a:r>
              <a:rPr lang="en-US" dirty="0"/>
              <a:t>Adding new features only requires updating each respective </a:t>
            </a:r>
            <a:r>
              <a:rPr lang="en-US" dirty="0" err="1"/>
              <a:t>microservices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524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Microservice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44</a:t>
            </a:fld>
            <a:endParaRPr lang="x-none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277" y="1042979"/>
            <a:ext cx="8190690" cy="570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08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</a:t>
            </a:r>
            <a:r>
              <a:rPr lang="en-US" dirty="0" err="1" smtClean="0"/>
              <a:t>Microservice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45</a:t>
            </a:fld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2536" y="1022635"/>
            <a:ext cx="7927637" cy="5511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97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02. </a:t>
            </a:r>
            <a:r>
              <a:rPr lang="en-US" sz="4800" b="1" dirty="0">
                <a:solidFill>
                  <a:prstClr val="white"/>
                </a:solidFill>
                <a:latin typeface="BR Omega VN" pitchFamily="2" charset="77"/>
              </a:rPr>
              <a:t>Pros and Cons of </a:t>
            </a:r>
            <a:r>
              <a:rPr lang="en-US" sz="4800" b="1" dirty="0" err="1" smtClean="0">
                <a:solidFill>
                  <a:prstClr val="white"/>
                </a:solidFill>
                <a:latin typeface="BR Omega VN" pitchFamily="2" charset="77"/>
              </a:rPr>
              <a:t>Microservice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50130499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Pros Of </a:t>
            </a:r>
            <a:r>
              <a:rPr lang="en-US" dirty="0" err="1" smtClean="0"/>
              <a:t>Microservice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47</a:t>
            </a:fld>
            <a:endParaRPr lang="x-none"/>
          </a:p>
        </p:txBody>
      </p:sp>
      <p:pic>
        <p:nvPicPr>
          <p:cNvPr id="13314" name="Picture 2" descr="Microservice là gì? Ưu nhược điểm của Microservice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489" y="2117902"/>
            <a:ext cx="6156511" cy="3349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23057" y="2393004"/>
            <a:ext cx="55097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Easy </a:t>
            </a:r>
            <a:r>
              <a:rPr lang="en-US" dirty="0"/>
              <a:t>to </a:t>
            </a:r>
            <a:r>
              <a:rPr lang="en-US" dirty="0" smtClean="0"/>
              <a:t>scale</a:t>
            </a:r>
          </a:p>
          <a:p>
            <a:pPr marL="285750" indent="-285750">
              <a:buFontTx/>
              <a:buChar char="-"/>
            </a:pPr>
            <a:r>
              <a:rPr lang="en-US" dirty="0"/>
              <a:t>Better fault </a:t>
            </a:r>
            <a:r>
              <a:rPr lang="en-US" dirty="0" smtClean="0"/>
              <a:t>tolerance</a:t>
            </a:r>
          </a:p>
          <a:p>
            <a:pPr marL="285750" indent="-285750">
              <a:buFontTx/>
              <a:buChar char="-"/>
            </a:pPr>
            <a:r>
              <a:rPr lang="en-US" dirty="0"/>
              <a:t>Easy to understand system </a:t>
            </a:r>
            <a:r>
              <a:rPr lang="en-US" dirty="0" smtClean="0"/>
              <a:t>codebase</a:t>
            </a:r>
          </a:p>
          <a:p>
            <a:pPr marL="285750" indent="-285750">
              <a:buFontTx/>
              <a:buChar char="-"/>
            </a:pPr>
            <a:r>
              <a:rPr lang="en-US" dirty="0"/>
              <a:t>Allows testing of many different </a:t>
            </a:r>
            <a:r>
              <a:rPr lang="en-US" dirty="0" smtClean="0"/>
              <a:t>technologies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Independently </a:t>
            </a:r>
            <a:r>
              <a:rPr lang="en-US" dirty="0"/>
              <a:t>deploy each </a:t>
            </a:r>
            <a:r>
              <a:rPr lang="en-US" dirty="0" smtClean="0"/>
              <a:t>module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Easier </a:t>
            </a:r>
            <a:r>
              <a:rPr lang="en-US" dirty="0"/>
              <a:t>testing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2307411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 Of </a:t>
            </a:r>
            <a:r>
              <a:rPr lang="en-US" dirty="0" err="1" smtClean="0"/>
              <a:t>Microservice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48</a:t>
            </a:fld>
            <a:endParaRPr lang="x-none"/>
          </a:p>
        </p:txBody>
      </p:sp>
      <p:sp>
        <p:nvSpPr>
          <p:cNvPr id="4" name="TextBox 3"/>
          <p:cNvSpPr txBox="1"/>
          <p:nvPr/>
        </p:nvSpPr>
        <p:spPr>
          <a:xfrm>
            <a:off x="623057" y="2393004"/>
            <a:ext cx="5509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smtClean="0"/>
              <a:t>Modules </a:t>
            </a:r>
            <a:r>
              <a:rPr lang="en-US" dirty="0"/>
              <a:t>communicate over the network so the speed may not be as high as </a:t>
            </a:r>
            <a:r>
              <a:rPr lang="en-US" dirty="0" smtClean="0"/>
              <a:t>monolith</a:t>
            </a:r>
          </a:p>
          <a:p>
            <a:pPr marL="285750" indent="-285750">
              <a:buFontTx/>
              <a:buChar char="-"/>
            </a:pPr>
            <a:r>
              <a:rPr lang="en-US" dirty="0"/>
              <a:t>Each module has to deal with security issues, transactions, connection errors, and log files </a:t>
            </a:r>
            <a:r>
              <a:rPr lang="en-US" dirty="0" smtClean="0"/>
              <a:t>management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Ensuring </a:t>
            </a:r>
            <a:r>
              <a:rPr lang="en-US" dirty="0"/>
              <a:t>data uniformity becomes more </a:t>
            </a:r>
            <a:r>
              <a:rPr lang="en-US" dirty="0" smtClean="0"/>
              <a:t>complicated</a:t>
            </a:r>
          </a:p>
          <a:p>
            <a:pPr marL="285750" indent="-285750">
              <a:buFontTx/>
              <a:buChar char="-"/>
            </a:pPr>
            <a:r>
              <a:rPr lang="en-US" dirty="0"/>
              <a:t>Using many services, monitoring and managing these services will be more complicated</a:t>
            </a:r>
          </a:p>
        </p:txBody>
      </p:sp>
      <p:pic>
        <p:nvPicPr>
          <p:cNvPr id="14340" name="Picture 4" descr="Kiến trúc Microservice là gì? Cùng tìm hiểu trong 10 phút - Engineering  TopCV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050" y="1743987"/>
            <a:ext cx="6076950" cy="456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5911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 smtClean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03. </a:t>
            </a:r>
            <a:r>
              <a:rPr lang="en-US" sz="4800" b="1" dirty="0" err="1" smtClean="0">
                <a:solidFill>
                  <a:prstClr val="white"/>
                </a:solidFill>
                <a:latin typeface="BR Omega VN" pitchFamily="2" charset="77"/>
              </a:rPr>
              <a:t>Microservice</a:t>
            </a:r>
            <a:r>
              <a:rPr lang="en-US" sz="4800" b="1" dirty="0" smtClean="0">
                <a:solidFill>
                  <a:prstClr val="white"/>
                </a:solidFill>
                <a:latin typeface="BR Omega VN" pitchFamily="2" charset="77"/>
              </a:rPr>
              <a:t> Application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49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14367277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6D1BAEC-2F35-9E4E-822B-46FF5EB8B540}"/>
              </a:ext>
            </a:extLst>
          </p:cNvPr>
          <p:cNvSpPr/>
          <p:nvPr/>
        </p:nvSpPr>
        <p:spPr>
          <a:xfrm>
            <a:off x="0" y="0"/>
            <a:ext cx="5211271" cy="687376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9B0FE60-B900-8743-81EA-8590FF02BE15}"/>
              </a:ext>
            </a:extLst>
          </p:cNvPr>
          <p:cNvSpPr txBox="1"/>
          <p:nvPr/>
        </p:nvSpPr>
        <p:spPr>
          <a:xfrm>
            <a:off x="504604" y="2834910"/>
            <a:ext cx="36801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4800" b="1" dirty="0">
                <a:solidFill>
                  <a:srgbClr val="19226D"/>
                </a:solidFill>
                <a:latin typeface="BR Omega VN" pitchFamily="2" charset="77"/>
              </a:rPr>
              <a:t>AGENDA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10700B9-396B-F94A-B785-85220A672262}"/>
              </a:ext>
            </a:extLst>
          </p:cNvPr>
          <p:cNvGrpSpPr/>
          <p:nvPr/>
        </p:nvGrpSpPr>
        <p:grpSpPr>
          <a:xfrm>
            <a:off x="4744496" y="2518104"/>
            <a:ext cx="6106924" cy="773713"/>
            <a:chOff x="5829424" y="1893693"/>
            <a:chExt cx="7956148" cy="100800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CE5A0757-B179-2346-B244-C95262501B00}"/>
                </a:ext>
              </a:extLst>
            </p:cNvPr>
            <p:cNvGrpSpPr/>
            <p:nvPr/>
          </p:nvGrpSpPr>
          <p:grpSpPr>
            <a:xfrm>
              <a:off x="5829424" y="1893693"/>
              <a:ext cx="1008000" cy="1008000"/>
              <a:chOff x="5829424" y="1893693"/>
              <a:chExt cx="1008000" cy="1008000"/>
            </a:xfrm>
          </p:grpSpPr>
          <p:sp>
            <p:nvSpPr>
              <p:cNvPr id="24" name="Oval 23">
                <a:extLst>
                  <a:ext uri="{FF2B5EF4-FFF2-40B4-BE49-F238E27FC236}">
                    <a16:creationId xmlns:a16="http://schemas.microsoft.com/office/drawing/2014/main" id="{A7B77D34-59AC-564E-A016-CE9A807742A2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189369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776B1E6D-3CEF-F74B-8F34-20975835D89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196531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srgbClr val="19226D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2A3045B-ABCF-A74A-8F1D-28DE093DD565}"/>
                  </a:ext>
                </a:extLst>
              </p:cNvPr>
              <p:cNvSpPr txBox="1"/>
              <p:nvPr/>
            </p:nvSpPr>
            <p:spPr>
              <a:xfrm>
                <a:off x="6191447" y="2083863"/>
                <a:ext cx="283954" cy="6816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2</a:t>
                </a: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29A13FCF-3514-E041-B741-76142C83DFE8}"/>
                </a:ext>
              </a:extLst>
            </p:cNvPr>
            <p:cNvSpPr txBox="1"/>
            <p:nvPr/>
          </p:nvSpPr>
          <p:spPr>
            <a:xfrm>
              <a:off x="7164405" y="2191583"/>
              <a:ext cx="6621167" cy="5212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 smtClean="0">
                  <a:solidFill>
                    <a:prstClr val="white"/>
                  </a:solidFill>
                  <a:latin typeface="BR Omega VN" pitchFamily="2" charset="77"/>
                </a:rPr>
                <a:t>Jobs Title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D610524-0DFA-634F-863B-68CCA9095A1E}"/>
              </a:ext>
            </a:extLst>
          </p:cNvPr>
          <p:cNvGrpSpPr/>
          <p:nvPr/>
        </p:nvGrpSpPr>
        <p:grpSpPr>
          <a:xfrm>
            <a:off x="4744495" y="4693414"/>
            <a:ext cx="6106924" cy="773714"/>
            <a:chOff x="5829424" y="4069003"/>
            <a:chExt cx="7956148" cy="100800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EE0B513-0395-394D-B3DD-0F88D4AA6741}"/>
                </a:ext>
              </a:extLst>
            </p:cNvPr>
            <p:cNvGrpSpPr/>
            <p:nvPr/>
          </p:nvGrpSpPr>
          <p:grpSpPr>
            <a:xfrm>
              <a:off x="5829424" y="4069003"/>
              <a:ext cx="1008000" cy="1008000"/>
              <a:chOff x="5829424" y="4069003"/>
              <a:chExt cx="1008000" cy="1008000"/>
            </a:xfrm>
          </p:grpSpPr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D4CBECF1-7A1A-1648-981C-DC8D440D0F94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4069003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EC57C8F3-8BA8-1E4D-A7C9-35671FEF3DBC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413987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CB4D598-C08D-294D-947A-9FD0E4EEE309}"/>
                  </a:ext>
                </a:extLst>
              </p:cNvPr>
              <p:cNvSpPr txBox="1"/>
              <p:nvPr/>
            </p:nvSpPr>
            <p:spPr>
              <a:xfrm>
                <a:off x="6191447" y="4259172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4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A910B11-EE25-6348-818D-8928A5AE19F8}"/>
                </a:ext>
              </a:extLst>
            </p:cNvPr>
            <p:cNvSpPr txBox="1"/>
            <p:nvPr/>
          </p:nvSpPr>
          <p:spPr>
            <a:xfrm>
              <a:off x="7189571" y="4331169"/>
              <a:ext cx="6596001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BR Omega VN" pitchFamily="2" charset="77"/>
                </a:rPr>
                <a:t>Q&amp;A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57DBD324-A163-B74F-BB58-97AA6EB6043A}"/>
              </a:ext>
            </a:extLst>
          </p:cNvPr>
          <p:cNvGrpSpPr/>
          <p:nvPr/>
        </p:nvGrpSpPr>
        <p:grpSpPr>
          <a:xfrm>
            <a:off x="4744496" y="1430449"/>
            <a:ext cx="6117171" cy="773713"/>
            <a:chOff x="5807760" y="1383135"/>
            <a:chExt cx="7969499" cy="100800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17A860F-6F27-6A40-9312-4CA83B52FACB}"/>
                </a:ext>
              </a:extLst>
            </p:cNvPr>
            <p:cNvGrpSpPr/>
            <p:nvPr/>
          </p:nvGrpSpPr>
          <p:grpSpPr>
            <a:xfrm>
              <a:off x="5807760" y="1383135"/>
              <a:ext cx="7969499" cy="1008000"/>
              <a:chOff x="5829424" y="806038"/>
              <a:chExt cx="7969499" cy="1008000"/>
            </a:xfrm>
          </p:grpSpPr>
          <p:grpSp>
            <p:nvGrpSpPr>
              <p:cNvPr id="37" name="Group 36">
                <a:extLst>
                  <a:ext uri="{FF2B5EF4-FFF2-40B4-BE49-F238E27FC236}">
                    <a16:creationId xmlns:a16="http://schemas.microsoft.com/office/drawing/2014/main" id="{C00C3D81-B155-1F4C-9F57-9C3137E8DFF0}"/>
                  </a:ext>
                </a:extLst>
              </p:cNvPr>
              <p:cNvGrpSpPr/>
              <p:nvPr/>
            </p:nvGrpSpPr>
            <p:grpSpPr>
              <a:xfrm>
                <a:off x="5829424" y="806038"/>
                <a:ext cx="1008000" cy="1008000"/>
                <a:chOff x="5829424" y="806038"/>
                <a:chExt cx="1008000" cy="1008000"/>
              </a:xfrm>
            </p:grpSpPr>
            <p:sp>
              <p:nvSpPr>
                <p:cNvPr id="39" name="Oval 38">
                  <a:extLst>
                    <a:ext uri="{FF2B5EF4-FFF2-40B4-BE49-F238E27FC236}">
                      <a16:creationId xmlns:a16="http://schemas.microsoft.com/office/drawing/2014/main" id="{36EBEB63-E6F2-4844-A53F-5519696E6BD9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829424" y="806038"/>
                  <a:ext cx="1008000" cy="1008000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0" name="Oval 39">
                  <a:extLst>
                    <a:ext uri="{FF2B5EF4-FFF2-40B4-BE49-F238E27FC236}">
                      <a16:creationId xmlns:a16="http://schemas.microsoft.com/office/drawing/2014/main" id="{ABF585F2-A81A-D047-87D6-A253AC2C4042}"/>
                    </a:ext>
                  </a:extLst>
                </p:cNvPr>
                <p:cNvSpPr>
                  <a:spLocks noChangeAspect="1"/>
                </p:cNvSpPr>
                <p:nvPr/>
              </p:nvSpPr>
              <p:spPr>
                <a:xfrm flipH="1">
                  <a:off x="5901424" y="878038"/>
                  <a:ext cx="864000" cy="864000"/>
                </a:xfrm>
                <a:prstGeom prst="ellipse">
                  <a:avLst/>
                </a:prstGeom>
                <a:solidFill>
                  <a:srgbClr val="1F386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1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endParaRPr>
                </a:p>
              </p:txBody>
            </p:sp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E8DC90B5-EABF-D44D-9BEE-9288DC367A89}"/>
                    </a:ext>
                  </a:extLst>
                </p:cNvPr>
                <p:cNvSpPr txBox="1"/>
                <p:nvPr/>
              </p:nvSpPr>
              <p:spPr>
                <a:xfrm>
                  <a:off x="6191447" y="986583"/>
                  <a:ext cx="283954" cy="6816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2800" b="1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BR Omega VN" pitchFamily="2" charset="77"/>
                    </a:rPr>
                    <a:t>1</a:t>
                  </a:r>
                </a:p>
              </p:txBody>
            </p:sp>
          </p:grp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BFBCB3D-4734-2147-855F-1B385859FBD1}"/>
                  </a:ext>
                </a:extLst>
              </p:cNvPr>
              <p:cNvSpPr txBox="1"/>
              <p:nvPr/>
            </p:nvSpPr>
            <p:spPr>
              <a:xfrm>
                <a:off x="7164405" y="1063526"/>
                <a:ext cx="6634518" cy="5212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2000" b="1" noProof="0" dirty="0" smtClean="0">
                    <a:solidFill>
                      <a:prstClr val="white"/>
                    </a:solidFill>
                    <a:latin typeface="BR Omega VN" pitchFamily="2" charset="77"/>
                  </a:rPr>
                  <a:t>What is Software Engineering</a:t>
                </a:r>
                <a:endParaRPr kumimoji="0" lang="en-US" sz="20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endParaRPr>
              </a:p>
            </p:txBody>
          </p: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7C0BE3AF-872D-B846-B36F-818286404C2C}"/>
                </a:ext>
              </a:extLst>
            </p:cNvPr>
            <p:cNvSpPr>
              <a:spLocks noChangeAspect="1"/>
            </p:cNvSpPr>
            <p:nvPr/>
          </p:nvSpPr>
          <p:spPr>
            <a:xfrm flipH="1">
              <a:off x="5879760" y="1453572"/>
              <a:ext cx="864000" cy="864000"/>
            </a:xfrm>
            <a:prstGeom prst="ellipse">
              <a:avLst/>
            </a:prstGeom>
            <a:solidFill>
              <a:srgbClr val="1F386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33B2C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E267FCB2-FAB3-784B-A12C-6930CB633274}"/>
                </a:ext>
              </a:extLst>
            </p:cNvPr>
            <p:cNvSpPr txBox="1"/>
            <p:nvPr/>
          </p:nvSpPr>
          <p:spPr>
            <a:xfrm>
              <a:off x="6169784" y="1565892"/>
              <a:ext cx="283955" cy="681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800" b="1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BR Omega VN" pitchFamily="2" charset="77"/>
                </a:rPr>
                <a:t>1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BAF98C4-3876-0B40-9D08-E42F59EC706E}"/>
              </a:ext>
            </a:extLst>
          </p:cNvPr>
          <p:cNvGrpSpPr/>
          <p:nvPr/>
        </p:nvGrpSpPr>
        <p:grpSpPr>
          <a:xfrm>
            <a:off x="4744495" y="3605759"/>
            <a:ext cx="6117172" cy="773714"/>
            <a:chOff x="4709565" y="3508655"/>
            <a:chExt cx="7969500" cy="1008000"/>
          </a:xfrm>
        </p:grpSpPr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FC894835-20E9-BB4B-BB2D-D58D4FC94FE0}"/>
                </a:ext>
              </a:extLst>
            </p:cNvPr>
            <p:cNvGrpSpPr/>
            <p:nvPr/>
          </p:nvGrpSpPr>
          <p:grpSpPr>
            <a:xfrm>
              <a:off x="4709565" y="3508655"/>
              <a:ext cx="1008000" cy="1008000"/>
              <a:chOff x="5829424" y="2981348"/>
              <a:chExt cx="1008000" cy="1008000"/>
            </a:xfrm>
          </p:grpSpPr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E7CB4F0D-2D01-0F4D-8C16-60C65D81A1EB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829424" y="2981348"/>
                <a:ext cx="1008000" cy="10080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EC2B5E1C-A285-1E41-AB0E-472954AA6D55}"/>
                  </a:ext>
                </a:extLst>
              </p:cNvPr>
              <p:cNvSpPr>
                <a:spLocks noChangeAspect="1"/>
              </p:cNvSpPr>
              <p:nvPr/>
            </p:nvSpPr>
            <p:spPr>
              <a:xfrm flipH="1">
                <a:off x="5901424" y="3052598"/>
                <a:ext cx="864000" cy="864000"/>
              </a:xfrm>
              <a:prstGeom prst="ellipse">
                <a:avLst/>
              </a:prstGeom>
              <a:solidFill>
                <a:srgbClr val="1F386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24230267-6C75-384A-9301-F0545AE360A3}"/>
                  </a:ext>
                </a:extLst>
              </p:cNvPr>
              <p:cNvSpPr txBox="1"/>
              <p:nvPr/>
            </p:nvSpPr>
            <p:spPr>
              <a:xfrm>
                <a:off x="6191447" y="3181144"/>
                <a:ext cx="283955" cy="6816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800" b="1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BR Omega VN" pitchFamily="2" charset="77"/>
                  </a:rPr>
                  <a:t>3</a:t>
                </a:r>
              </a:p>
            </p:txBody>
          </p: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E2B472A-996E-8443-9D1A-FC9B3BA7A101}"/>
                </a:ext>
              </a:extLst>
            </p:cNvPr>
            <p:cNvSpPr txBox="1"/>
            <p:nvPr/>
          </p:nvSpPr>
          <p:spPr>
            <a:xfrm>
              <a:off x="6083065" y="3846349"/>
              <a:ext cx="6596000" cy="5212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US" sz="2000" b="1" dirty="0">
                  <a:solidFill>
                    <a:prstClr val="white"/>
                  </a:solidFill>
                  <a:latin typeface="BR Omega VN" pitchFamily="2" charset="77"/>
                </a:rPr>
                <a:t>DEVELOPMENT </a:t>
              </a:r>
              <a:r>
                <a:rPr lang="en-US" sz="2000" b="1" dirty="0" smtClean="0">
                  <a:solidFill>
                    <a:prstClr val="white"/>
                  </a:solidFill>
                  <a:latin typeface="BR Omega VN" pitchFamily="2" charset="77"/>
                </a:rPr>
                <a:t>SKILLS?</a:t>
              </a:r>
              <a:endParaRPr lang="en-US" sz="2000" b="1" dirty="0">
                <a:solidFill>
                  <a:prstClr val="white"/>
                </a:solidFill>
                <a:latin typeface="BR Omega VN" pitchFamily="2" charset="77"/>
              </a:endParaRPr>
            </a:p>
          </p:txBody>
        </p:sp>
      </p:grpSp>
      <p:pic>
        <p:nvPicPr>
          <p:cNvPr id="48" name="Picture 47">
            <a:extLst>
              <a:ext uri="{FF2B5EF4-FFF2-40B4-BE49-F238E27FC236}">
                <a16:creationId xmlns:a16="http://schemas.microsoft.com/office/drawing/2014/main" id="{599A4222-0553-F846-B653-EB8CF4BF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10143700" y="308144"/>
            <a:ext cx="1822517" cy="695228"/>
          </a:xfrm>
          <a:prstGeom prst="rect">
            <a:avLst/>
          </a:prstGeom>
        </p:spPr>
      </p:pic>
      <p:sp>
        <p:nvSpPr>
          <p:cNvPr id="49" name="Footer Placeholder 2">
            <a:extLst>
              <a:ext uri="{FF2B5EF4-FFF2-40B4-BE49-F238E27FC236}">
                <a16:creationId xmlns:a16="http://schemas.microsoft.com/office/drawing/2014/main" id="{EE37BB88-21D1-EF4A-ADFD-7B9A3DB67557}"/>
              </a:ext>
            </a:extLst>
          </p:cNvPr>
          <p:cNvSpPr txBox="1">
            <a:spLocks/>
          </p:cNvSpPr>
          <p:nvPr/>
        </p:nvSpPr>
        <p:spPr>
          <a:xfrm>
            <a:off x="525780" y="6415503"/>
            <a:ext cx="4114800" cy="251969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49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898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48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797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46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6960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6453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5947" algn="l" defTabSz="1218987" rtl="0" eaLnBrk="1" latinLnBrk="0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© Copyright FPT Software – Level of Confidentiality </a:t>
            </a:r>
            <a:endParaRPr lang="x-none" sz="105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1134327-492D-7D4C-926E-EC498D594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</a:t>
            </a:fld>
            <a:endParaRPr lang="x-none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630FBDE-936F-7344-A712-81E8DE943090}"/>
              </a:ext>
            </a:extLst>
          </p:cNvPr>
          <p:cNvSpPr txBox="1"/>
          <p:nvPr/>
        </p:nvSpPr>
        <p:spPr>
          <a:xfrm>
            <a:off x="924109" y="3556549"/>
            <a:ext cx="36801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1" i="1" dirty="0">
                <a:solidFill>
                  <a:srgbClr val="19226D"/>
                </a:solidFill>
                <a:latin typeface="BR Omega VN" pitchFamily="2" charset="77"/>
              </a:rPr>
              <a:t>WHAT IS SOFTWARE ENGINEER? JOBS? DEVELOPMENT SKILLS?</a:t>
            </a:r>
          </a:p>
        </p:txBody>
      </p:sp>
    </p:spTree>
    <p:extLst>
      <p:ext uri="{BB962C8B-B14F-4D97-AF65-F5344CB8AC3E}">
        <p14:creationId xmlns:p14="http://schemas.microsoft.com/office/powerpoint/2010/main" val="1488396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YOU NEED TO BUILD MICROSERVICE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50</a:t>
            </a:fld>
            <a:endParaRPr lang="x-none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180" y="2658396"/>
            <a:ext cx="7162800" cy="2667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10901" y="1673157"/>
            <a:ext cx="7908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Message Broker/ Message Bus/ Message QUEUE/ API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484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YOU NEED TO BUILD MICROSERVICE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51</a:t>
            </a:fld>
            <a:endParaRPr lang="x-none"/>
          </a:p>
        </p:txBody>
      </p:sp>
      <p:sp>
        <p:nvSpPr>
          <p:cNvPr id="8" name="TextBox 7"/>
          <p:cNvSpPr txBox="1"/>
          <p:nvPr/>
        </p:nvSpPr>
        <p:spPr>
          <a:xfrm>
            <a:off x="2110902" y="1673157"/>
            <a:ext cx="725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Authentication by JWT/OAuth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757" y="2644098"/>
            <a:ext cx="5988719" cy="3719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812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WHAT YOU NEED TO BUILD MICROSERVICE </a:t>
            </a:r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52</a:t>
            </a:fld>
            <a:endParaRPr lang="x-none"/>
          </a:p>
        </p:txBody>
      </p:sp>
      <p:sp>
        <p:nvSpPr>
          <p:cNvPr id="8" name="TextBox 7"/>
          <p:cNvSpPr txBox="1"/>
          <p:nvPr/>
        </p:nvSpPr>
        <p:spPr>
          <a:xfrm>
            <a:off x="2110902" y="1673157"/>
            <a:ext cx="7254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</a:rPr>
              <a:t>DOCKER</a:t>
            </a:r>
            <a:endParaRPr lang="en-US" sz="2400" b="1" dirty="0">
              <a:solidFill>
                <a:srgbClr val="FF0000"/>
              </a:solidFill>
            </a:endParaRPr>
          </a:p>
        </p:txBody>
      </p:sp>
      <p:pic>
        <p:nvPicPr>
          <p:cNvPr id="17410" name="Picture 2" descr="Microservices with Docker and Kubernetes: An Overview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902" y="2134822"/>
            <a:ext cx="7677150" cy="4638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151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MICROSERVICE &amp; MONOLITHIC USE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53</a:t>
            </a:fld>
            <a:endParaRPr lang="x-none"/>
          </a:p>
        </p:txBody>
      </p:sp>
      <p:sp>
        <p:nvSpPr>
          <p:cNvPr id="4" name="TextBox 3"/>
          <p:cNvSpPr txBox="1"/>
          <p:nvPr/>
        </p:nvSpPr>
        <p:spPr>
          <a:xfrm>
            <a:off x="729574" y="1546698"/>
            <a:ext cx="4912469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FF0000"/>
                </a:solidFill>
              </a:rPr>
              <a:t>Monolithic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The </a:t>
            </a:r>
            <a:r>
              <a:rPr lang="en-US" dirty="0"/>
              <a:t>requirements of the problem are small, the scalability in the future is small, the user audience is not much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Team size is small, experience and knowledge are not much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Requires rapid development, the faster the better.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9736" y="1546698"/>
            <a:ext cx="4912469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rgbClr val="FF0000"/>
                </a:solidFill>
              </a:rPr>
              <a:t>Microservice</a:t>
            </a:r>
            <a:endParaRPr lang="en-US" sz="2000" b="1" dirty="0" smtClean="0">
              <a:solidFill>
                <a:srgbClr val="FF0000"/>
              </a:solidFill>
            </a:endParaRPr>
          </a:p>
          <a:p>
            <a:pPr marL="285750" indent="-285750">
              <a:buFontTx/>
              <a:buChar char="-"/>
            </a:pPr>
            <a:r>
              <a:rPr lang="en-US" dirty="0"/>
              <a:t>Team size is large and very large, enough human resources with knowledge and experience to develop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r>
              <a:rPr lang="en-US" dirty="0"/>
              <a:t>The problem is big, the ability to expand and develop strongly, the user audience is very large or has great potential for development in the future</a:t>
            </a:r>
            <a:r>
              <a:rPr lang="en-US" dirty="0" smtClean="0"/>
              <a:t>.</a:t>
            </a:r>
          </a:p>
          <a:p>
            <a:pPr marL="285750" indent="-285750">
              <a:buFontTx/>
              <a:buChar char="-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198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 smtClean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04. </a:t>
            </a:r>
            <a:r>
              <a:rPr lang="en-US" sz="4800" b="1" noProof="0" dirty="0">
                <a:solidFill>
                  <a:prstClr val="white"/>
                </a:solidFill>
                <a:latin typeface="BR Omega VN" pitchFamily="2" charset="77"/>
              </a:rPr>
              <a:t>Q&amp;A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54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922120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145F29D-A42F-4744-89EF-9F22ADBE325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74D0CAF-E251-1B45-90EE-516770F19E93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0B60DC3-1B5C-514F-8555-4B7AEC2F08DD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57C38C0-D163-3D4F-9A2B-CC3726613ED8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751304F1-7CD1-9942-94FE-F5EBEA7B5A28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FBC89E39-F92F-4C48-9326-E0A54168FFC1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A17C81-171E-6A4F-AC6A-269DCA9636EA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954656" y="1047268"/>
            <a:ext cx="1822517" cy="6952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F5E8C1-8DE8-0841-A4C2-E2F21DE55801}"/>
              </a:ext>
            </a:extLst>
          </p:cNvPr>
          <p:cNvSpPr txBox="1"/>
          <p:nvPr/>
        </p:nvSpPr>
        <p:spPr>
          <a:xfrm>
            <a:off x="1066799" y="2155031"/>
            <a:ext cx="3720861" cy="19150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600" b="1" dirty="0">
                <a:solidFill>
                  <a:srgbClr val="F37121"/>
                </a:solidFill>
              </a:rPr>
              <a:t>CONTACT US </a:t>
            </a:r>
            <a:endParaRPr lang="en-US" sz="1400" dirty="0">
              <a:solidFill>
                <a:srgbClr val="F37121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</a:rPr>
              <a:t>FPT Software F-TOWN 3, 3 </a:t>
            </a:r>
            <a:r>
              <a:rPr lang="en-US" sz="1400" dirty="0" err="1">
                <a:solidFill>
                  <a:schemeClr val="bg1"/>
                </a:solidFill>
              </a:rPr>
              <a:t>Đ</a:t>
            </a:r>
            <a:r>
              <a:rPr lang="en-US" sz="1400" dirty="0">
                <a:solidFill>
                  <a:schemeClr val="bg1"/>
                </a:solidFill>
              </a:rPr>
              <a:t>. </a:t>
            </a:r>
            <a:r>
              <a:rPr lang="en-US" sz="1400" dirty="0" err="1">
                <a:solidFill>
                  <a:schemeClr val="bg1"/>
                </a:solidFill>
              </a:rPr>
              <a:t>Võ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Chí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Công</a:t>
            </a:r>
            <a:r>
              <a:rPr lang="en-US" sz="1400" dirty="0">
                <a:solidFill>
                  <a:schemeClr val="bg1"/>
                </a:solidFill>
              </a:rPr>
              <a:t>, Long </a:t>
            </a:r>
            <a:r>
              <a:rPr lang="en-US" sz="1400" dirty="0" err="1">
                <a:solidFill>
                  <a:schemeClr val="bg1"/>
                </a:solidFill>
              </a:rPr>
              <a:t>Thạnh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Mỹ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Thành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Phố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Thủ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Đức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en-US" sz="1400" dirty="0" err="1">
                <a:solidFill>
                  <a:schemeClr val="bg1"/>
                </a:solidFill>
              </a:rPr>
              <a:t>Thành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phố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Hồ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 err="1">
                <a:solidFill>
                  <a:schemeClr val="bg1"/>
                </a:solidFill>
              </a:rPr>
              <a:t>Chí</a:t>
            </a:r>
            <a:r>
              <a:rPr lang="en-US" sz="1400" dirty="0">
                <a:solidFill>
                  <a:schemeClr val="bg1"/>
                </a:solidFill>
              </a:rPr>
              <a:t> Minh</a:t>
            </a:r>
            <a:br>
              <a:rPr lang="en-US" sz="1400" dirty="0">
                <a:solidFill>
                  <a:schemeClr val="bg1"/>
                </a:solidFill>
              </a:rPr>
            </a:br>
            <a:r>
              <a:rPr lang="en-US" sz="1400" dirty="0">
                <a:solidFill>
                  <a:schemeClr val="bg1"/>
                </a:solidFill>
              </a:rPr>
              <a:t>Tel.: +84 (28) 3736 2323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120000"/>
              </a:lnSpc>
            </a:pPr>
            <a:r>
              <a:rPr lang="en-US" sz="1400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15467FC1-2BB7-6A4B-86EE-33A73BC30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55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1715228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4360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01. </a:t>
            </a:r>
            <a:r>
              <a:rPr lang="en-US" sz="4800" b="1" noProof="0" dirty="0" smtClean="0">
                <a:solidFill>
                  <a:prstClr val="white"/>
                </a:solidFill>
                <a:latin typeface="BR Omega VN" pitchFamily="2" charset="77"/>
              </a:rPr>
              <a:t>WHAT IS SOFTWARE ENGINEERING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6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7596474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6" name="Text Placeholder 6">
            <a:extLst>
              <a:ext uri="{FF2B5EF4-FFF2-40B4-BE49-F238E27FC236}">
                <a16:creationId xmlns:a16="http://schemas.microsoft.com/office/drawing/2014/main" id="{85ED8C14-1063-8544-A9BB-1EA813D604BF}"/>
              </a:ext>
            </a:extLst>
          </p:cNvPr>
          <p:cNvSpPr txBox="1">
            <a:spLocks/>
          </p:cNvSpPr>
          <p:nvPr/>
        </p:nvSpPr>
        <p:spPr>
          <a:xfrm>
            <a:off x="6720750" y="1314068"/>
            <a:ext cx="4591125" cy="3163930"/>
          </a:xfrm>
          <a:prstGeom prst="rect">
            <a:avLst/>
          </a:prstGeom>
        </p:spPr>
        <p:txBody>
          <a:bodyPr/>
          <a:lstStyle>
            <a:lvl1pPr marL="457120" indent="-457120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6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990427" indent="-380933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2pPr>
            <a:lvl3pPr marL="152373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3pPr>
            <a:lvl4pPr marL="213322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4pPr>
            <a:lvl5pPr marL="274272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335221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1707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200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0693" indent="-304747" algn="l" defTabSz="121898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2000" b="1" dirty="0">
                <a:solidFill>
                  <a:srgbClr val="33B2C1"/>
                </a:solidFill>
                <a:latin typeface="BR Omega VN" pitchFamily="50" charset="0"/>
                <a:cs typeface="Segoe UI" panose="020B0502040204020203" pitchFamily="34" charset="0"/>
              </a:rPr>
              <a:t>What is </a:t>
            </a:r>
            <a:r>
              <a:rPr lang="en-US" sz="2000" b="1" dirty="0" smtClean="0">
                <a:solidFill>
                  <a:srgbClr val="33B2C1"/>
                </a:solidFill>
                <a:latin typeface="BR Omega VN" pitchFamily="50" charset="0"/>
                <a:cs typeface="Segoe UI" panose="020B0502040204020203" pitchFamily="34" charset="0"/>
              </a:rPr>
              <a:t>software engineering? </a:t>
            </a:r>
            <a:endParaRPr lang="en-US" sz="2000" b="1" dirty="0">
              <a:solidFill>
                <a:srgbClr val="33B2C1"/>
              </a:solidFill>
              <a:latin typeface="BR Omega VN" pitchFamily="50" charset="0"/>
              <a:cs typeface="Segoe UI" panose="020B0502040204020203" pitchFamily="34" charset="0"/>
            </a:endParaRP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Software engineers are people who create software products and computer </a:t>
            </a:r>
            <a:r>
              <a:rPr lang="en-US" sz="1800" dirty="0" smtClean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systems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A software engineer is a person who has a vision, as well as an overview of customers, companies, and human resources</a:t>
            </a:r>
            <a:r>
              <a:rPr lang="en-US" sz="1800" dirty="0" smtClean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Must have the ability to think, create, manage as well as professional knowledge</a:t>
            </a:r>
            <a:r>
              <a:rPr lang="en-US" sz="1800" dirty="0" smtClean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.</a:t>
            </a:r>
          </a:p>
          <a:p>
            <a:pPr marL="171450" indent="-1714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sz="1800" dirty="0">
                <a:solidFill>
                  <a:schemeClr val="accent5"/>
                </a:solidFill>
                <a:latin typeface="BR Omega VN" pitchFamily="50" charset="0"/>
                <a:cs typeface="Segoe UI" panose="020B0502040204020203" pitchFamily="34" charset="0"/>
              </a:rPr>
              <a:t>Software engineers also regularly exchange and discuss with customers, managers and related groups to create a complete software development plan.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Software Engineering?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7</a:t>
            </a:fld>
            <a:endParaRPr lang="x-none"/>
          </a:p>
        </p:txBody>
      </p:sp>
      <p:pic>
        <p:nvPicPr>
          <p:cNvPr id="20482" name="Picture 2" descr="What Skills Do You Need to Become a Software Engineer?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78" y="1314067"/>
            <a:ext cx="6415771" cy="397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811693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9463386-0B75-CC46-AAFD-693470F2816B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CC95BAD-1051-D14A-A2ED-67EE951937C7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DA5FEF-EAF7-7645-B0BE-475CDFB8EFB1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87C41C3-37CF-D048-AE7D-FFF9DCC8F03C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F4A51A-9780-A043-9191-080CE4D0878B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83E1FE3-E4C8-2241-9200-CEC360C515C4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366514-74EA-CF4D-9A7D-88C37B7C4D3F}"/>
              </a:ext>
            </a:extLst>
          </p:cNvPr>
          <p:cNvSpPr txBox="1"/>
          <p:nvPr/>
        </p:nvSpPr>
        <p:spPr>
          <a:xfrm>
            <a:off x="755990" y="5015709"/>
            <a:ext cx="110773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0" lang="en-US" sz="4800" b="1" u="none" strike="noStrike" kern="1200" cap="none" spc="-100" normalizeH="0" baseline="0" noProof="0" dirty="0">
                <a:ln>
                  <a:noFill/>
                </a:ln>
                <a:solidFill>
                  <a:srgbClr val="F37121"/>
                </a:solidFill>
                <a:effectLst/>
                <a:uLnTx/>
                <a:uFillTx/>
                <a:latin typeface="BR Omega VN" pitchFamily="2" charset="77"/>
                <a:cs typeface="Arial" panose="020B0604020202020204" pitchFamily="34" charset="0"/>
              </a:rPr>
              <a:t>02. </a:t>
            </a:r>
            <a:r>
              <a:rPr lang="en-US" sz="4800" b="1" dirty="0" smtClean="0">
                <a:solidFill>
                  <a:prstClr val="white"/>
                </a:solidFill>
                <a:latin typeface="BR Omega VN" pitchFamily="2" charset="77"/>
              </a:rPr>
              <a:t>Jobs Title</a:t>
            </a:r>
            <a:endParaRPr lang="en-US" sz="4800" b="1" dirty="0">
              <a:solidFill>
                <a:prstClr val="white"/>
              </a:solidFill>
              <a:latin typeface="BR Omega VN" pitchFamily="2" charset="77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5524A475-6DA2-C54A-94D5-2EBD3CCA1C0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1990" t="29979" r="14237" b="30359"/>
          <a:stretch/>
        </p:blipFill>
        <p:spPr>
          <a:xfrm>
            <a:off x="621580" y="4004415"/>
            <a:ext cx="2160712" cy="82423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ECB3428-9346-324A-9953-A4AF18429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8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565813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B3170D3-B45C-604D-823B-D1F61C0981D1}"/>
              </a:ext>
            </a:extLst>
          </p:cNvPr>
          <p:cNvSpPr/>
          <p:nvPr/>
        </p:nvSpPr>
        <p:spPr>
          <a:xfrm rot="10800000">
            <a:off x="4633733" y="965200"/>
            <a:ext cx="7558267" cy="5892800"/>
          </a:xfrm>
          <a:prstGeom prst="rect">
            <a:avLst/>
          </a:prstGeom>
          <a:gradFill flip="none" rotWithShape="1">
            <a:gsLst>
              <a:gs pos="57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6BC5EA7-BCEB-FF40-8E48-3C2082EEA327}"/>
              </a:ext>
            </a:extLst>
          </p:cNvPr>
          <p:cNvSpPr/>
          <p:nvPr/>
        </p:nvSpPr>
        <p:spPr>
          <a:xfrm>
            <a:off x="-426720" y="1118429"/>
            <a:ext cx="266700" cy="685815"/>
          </a:xfrm>
          <a:prstGeom prst="roundRect">
            <a:avLst>
              <a:gd name="adj" fmla="val 8511"/>
            </a:avLst>
          </a:prstGeom>
          <a:solidFill>
            <a:srgbClr val="034E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5F1B12F2-96CE-E746-95FF-5918E5145BFC}"/>
              </a:ext>
            </a:extLst>
          </p:cNvPr>
          <p:cNvSpPr/>
          <p:nvPr/>
        </p:nvSpPr>
        <p:spPr>
          <a:xfrm>
            <a:off x="-426720" y="1914296"/>
            <a:ext cx="266700" cy="685815"/>
          </a:xfrm>
          <a:prstGeom prst="roundRect">
            <a:avLst>
              <a:gd name="adj" fmla="val 8511"/>
            </a:avLst>
          </a:prstGeom>
          <a:solidFill>
            <a:srgbClr val="1922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8405994-D8EE-0443-A4B6-C502B156D652}"/>
              </a:ext>
            </a:extLst>
          </p:cNvPr>
          <p:cNvSpPr/>
          <p:nvPr/>
        </p:nvSpPr>
        <p:spPr>
          <a:xfrm>
            <a:off x="-426720" y="2710163"/>
            <a:ext cx="266700" cy="685815"/>
          </a:xfrm>
          <a:prstGeom prst="roundRect">
            <a:avLst>
              <a:gd name="adj" fmla="val 8511"/>
            </a:avLst>
          </a:prstGeom>
          <a:solidFill>
            <a:srgbClr val="33B2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D83F87A8-D2B3-E848-ABEA-CB02ABBED7C2}"/>
              </a:ext>
            </a:extLst>
          </p:cNvPr>
          <p:cNvSpPr/>
          <p:nvPr/>
        </p:nvSpPr>
        <p:spPr>
          <a:xfrm>
            <a:off x="-426720" y="3506030"/>
            <a:ext cx="266700" cy="685815"/>
          </a:xfrm>
          <a:prstGeom prst="roundRect">
            <a:avLst>
              <a:gd name="adj" fmla="val 8511"/>
            </a:avLst>
          </a:prstGeom>
          <a:solidFill>
            <a:srgbClr val="50B84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D1EE570-5CEC-804C-8C33-DE5CA36ECDA2}"/>
              </a:ext>
            </a:extLst>
          </p:cNvPr>
          <p:cNvSpPr/>
          <p:nvPr/>
        </p:nvSpPr>
        <p:spPr>
          <a:xfrm>
            <a:off x="-426720" y="4301897"/>
            <a:ext cx="266700" cy="685815"/>
          </a:xfrm>
          <a:prstGeom prst="roundRect">
            <a:avLst>
              <a:gd name="adj" fmla="val 8511"/>
            </a:avLst>
          </a:prstGeom>
          <a:solidFill>
            <a:srgbClr val="F371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172443-9AAB-A546-B7C3-A6B520178B09}"/>
              </a:ext>
            </a:extLst>
          </p:cNvPr>
          <p:cNvSpPr/>
          <p:nvPr/>
        </p:nvSpPr>
        <p:spPr>
          <a:xfrm>
            <a:off x="-426720" y="5097764"/>
            <a:ext cx="266700" cy="685815"/>
          </a:xfrm>
          <a:prstGeom prst="roundRect">
            <a:avLst>
              <a:gd name="adj" fmla="val 8511"/>
            </a:avLst>
          </a:prstGeom>
          <a:solidFill>
            <a:srgbClr val="E4E5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EEB89E-DCB8-4044-95D6-EF2ACF577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024" y="254119"/>
            <a:ext cx="10515600" cy="711081"/>
          </a:xfrm>
        </p:spPr>
        <p:txBody>
          <a:bodyPr/>
          <a:lstStyle/>
          <a:p>
            <a:r>
              <a:rPr lang="en-US" dirty="0" smtClean="0"/>
              <a:t>Jobs Title</a:t>
            </a:r>
            <a:endParaRPr lang="en-VN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F610189-5DC4-D149-85C8-CA50E2EDF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2F146-47F9-A646-B182-8CC39B8AD32B}" type="slidenum">
              <a:rPr lang="x-none" smtClean="0"/>
              <a:pPr/>
              <a:t>9</a:t>
            </a:fld>
            <a:endParaRPr lang="x-none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9232" y="1785813"/>
            <a:ext cx="6866215" cy="429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5587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034EA2"/>
      </a:dk1>
      <a:lt1>
        <a:sysClr val="window" lastClr="FFFFFF"/>
      </a:lt1>
      <a:dk2>
        <a:srgbClr val="19226D"/>
      </a:dk2>
      <a:lt2>
        <a:srgbClr val="F37021"/>
      </a:lt2>
      <a:accent1>
        <a:srgbClr val="33B2C1"/>
      </a:accent1>
      <a:accent2>
        <a:srgbClr val="50B848"/>
      </a:accent2>
      <a:accent3>
        <a:srgbClr val="F2F2F2"/>
      </a:accent3>
      <a:accent4>
        <a:srgbClr val="BFBFBF"/>
      </a:accent4>
      <a:accent5>
        <a:srgbClr val="171616"/>
      </a:accent5>
      <a:accent6>
        <a:srgbClr val="AEABAB"/>
      </a:accent6>
      <a:hlink>
        <a:srgbClr val="F37021"/>
      </a:hlink>
      <a:folHlink>
        <a:srgbClr val="F37021"/>
      </a:folHlink>
    </a:clrScheme>
    <a:fontScheme name="FPT Software tempt">
      <a:majorFont>
        <a:latin typeface="Segoe UI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11258</TotalTime>
  <Words>1055</Words>
  <Application>Microsoft Office PowerPoint</Application>
  <PresentationFormat>Widescreen</PresentationFormat>
  <Paragraphs>301</Paragraphs>
  <Slides>55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7" baseType="lpstr">
      <vt:lpstr>Arial</vt:lpstr>
      <vt:lpstr>Arial Black</vt:lpstr>
      <vt:lpstr>BR Omega</vt:lpstr>
      <vt:lpstr>BR Omega VN</vt:lpstr>
      <vt:lpstr>BR Omega VN Light</vt:lpstr>
      <vt:lpstr>Calibri</vt:lpstr>
      <vt:lpstr>Montserrat Semi</vt:lpstr>
      <vt:lpstr>Montserrat Ultra Light</vt:lpstr>
      <vt:lpstr>Segoe UI</vt:lpstr>
      <vt:lpstr>Tahoma</vt:lpstr>
      <vt:lpstr>Wingdings</vt:lpstr>
      <vt:lpstr>Office Theme</vt:lpstr>
      <vt:lpstr>PowerPoint Presentation</vt:lpstr>
      <vt:lpstr>PowerPoint Presentation</vt:lpstr>
      <vt:lpstr>PowerPoint Presentation</vt:lpstr>
      <vt:lpstr>INTRODUCTION</vt:lpstr>
      <vt:lpstr>PowerPoint Presentation</vt:lpstr>
      <vt:lpstr>PowerPoint Presentation</vt:lpstr>
      <vt:lpstr>Software Engineering?</vt:lpstr>
      <vt:lpstr>PowerPoint Presentation</vt:lpstr>
      <vt:lpstr>Jobs Title</vt:lpstr>
      <vt:lpstr>PowerPoint Presentation</vt:lpstr>
      <vt:lpstr>HARD SKILLS</vt:lpstr>
      <vt:lpstr>HARD SKILLS</vt:lpstr>
      <vt:lpstr>HARD SKILLS</vt:lpstr>
      <vt:lpstr>HARD SKILLS</vt:lpstr>
      <vt:lpstr>HARD SKILLS</vt:lpstr>
      <vt:lpstr>SOFT SKILLS</vt:lpstr>
      <vt:lpstr>SOFT SKILLS</vt:lpstr>
      <vt:lpstr>SOFT SKILLS</vt:lpstr>
      <vt:lpstr>SOFT SKILLS</vt:lpstr>
      <vt:lpstr>PowerPoint Presentation</vt:lpstr>
      <vt:lpstr>PowerPoint Presentation</vt:lpstr>
      <vt:lpstr>What is Waterfall Methodology</vt:lpstr>
      <vt:lpstr>Advantages/Disadvantages of Waterfall</vt:lpstr>
      <vt:lpstr>PowerPoint Presentation</vt:lpstr>
      <vt:lpstr>What is Scrum</vt:lpstr>
      <vt:lpstr>Scrum Item</vt:lpstr>
      <vt:lpstr>User Story</vt:lpstr>
      <vt:lpstr>Scrum Process</vt:lpstr>
      <vt:lpstr>Scrum Events Time</vt:lpstr>
      <vt:lpstr>Scrum Timelines</vt:lpstr>
      <vt:lpstr>PowerPoint Presentation</vt:lpstr>
      <vt:lpstr>PowerPoint Presentation</vt:lpstr>
      <vt:lpstr>PowerPoint Presentation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Monolithic Architecture</vt:lpstr>
      <vt:lpstr>What is Microservice?</vt:lpstr>
      <vt:lpstr>What is Microservice?</vt:lpstr>
      <vt:lpstr>What is Microservice?</vt:lpstr>
      <vt:lpstr>PowerPoint Presentation</vt:lpstr>
      <vt:lpstr>Pros Of Microservice</vt:lpstr>
      <vt:lpstr>Cons Of Microservice</vt:lpstr>
      <vt:lpstr>PowerPoint Presentation</vt:lpstr>
      <vt:lpstr>WHAT YOU NEED TO BUILD MICROSERVICE ARCHITECTURE</vt:lpstr>
      <vt:lpstr>WHAT YOU NEED TO BUILD MICROSERVICE ARCHITECTURE</vt:lpstr>
      <vt:lpstr>WHAT YOU NEED TO BUILD MICROSERVICE ARCHITECTURE</vt:lpstr>
      <vt:lpstr>MICROSERVICE &amp; MONOLITHIC USE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MSI</dc:creator>
  <cp:lastModifiedBy>Nguyen The Vinh (GAM.AIS)</cp:lastModifiedBy>
  <cp:revision>153</cp:revision>
  <dcterms:created xsi:type="dcterms:W3CDTF">2021-11-26T03:15:35Z</dcterms:created>
  <dcterms:modified xsi:type="dcterms:W3CDTF">2023-05-06T09:49:56Z</dcterms:modified>
</cp:coreProperties>
</file>